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613" r:id="rId2"/>
    <p:sldId id="1643" r:id="rId3"/>
    <p:sldId id="636" r:id="rId4"/>
    <p:sldId id="668" r:id="rId5"/>
    <p:sldId id="670" r:id="rId6"/>
    <p:sldId id="669" r:id="rId7"/>
    <p:sldId id="1641" r:id="rId8"/>
    <p:sldId id="671" r:id="rId9"/>
    <p:sldId id="672" r:id="rId10"/>
    <p:sldId id="673" r:id="rId11"/>
    <p:sldId id="1636" r:id="rId12"/>
    <p:sldId id="674" r:id="rId13"/>
    <p:sldId id="1642" r:id="rId14"/>
    <p:sldId id="675" r:id="rId15"/>
    <p:sldId id="676" r:id="rId16"/>
    <p:sldId id="677" r:id="rId17"/>
    <p:sldId id="678" r:id="rId18"/>
    <p:sldId id="679" r:id="rId19"/>
    <p:sldId id="680" r:id="rId20"/>
    <p:sldId id="681" r:id="rId21"/>
    <p:sldId id="682" r:id="rId22"/>
    <p:sldId id="683" r:id="rId23"/>
    <p:sldId id="684" r:id="rId24"/>
    <p:sldId id="685" r:id="rId25"/>
    <p:sldId id="686" r:id="rId26"/>
    <p:sldId id="1644" r:id="rId27"/>
    <p:sldId id="687" r:id="rId28"/>
    <p:sldId id="688" r:id="rId29"/>
    <p:sldId id="689" r:id="rId30"/>
    <p:sldId id="1523" r:id="rId31"/>
    <p:sldId id="1524" r:id="rId32"/>
    <p:sldId id="1525" r:id="rId33"/>
    <p:sldId id="1526" r:id="rId34"/>
    <p:sldId id="1633" r:id="rId35"/>
    <p:sldId id="1637" r:id="rId36"/>
    <p:sldId id="1638" r:id="rId37"/>
    <p:sldId id="1639" r:id="rId38"/>
    <p:sldId id="1634" r:id="rId39"/>
    <p:sldId id="1635" r:id="rId40"/>
    <p:sldId id="1640" r:id="rId41"/>
    <p:sldId id="66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32FF"/>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5515"/>
    <p:restoredTop sz="90394"/>
  </p:normalViewPr>
  <p:slideViewPr>
    <p:cSldViewPr snapToGrid="0">
      <p:cViewPr varScale="1">
        <p:scale>
          <a:sx n="137" d="100"/>
          <a:sy n="137" d="100"/>
        </p:scale>
        <p:origin x="528"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135" d="100"/>
          <a:sy n="135" d="100"/>
        </p:scale>
        <p:origin x="3200" y="-4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3366FF"/>
            </a:solidFill>
            <a:effectLst/>
          </c:spPr>
          <c:invertIfNegative val="0"/>
          <c:cat>
            <c:strRef>
              <c:f>Sheet1!$A$2:$A$18</c:f>
              <c:strCache>
                <c:ptCount val="17"/>
                <c:pt idx="0">
                  <c:v>0.0-0.5</c:v>
                </c:pt>
                <c:pt idx="1">
                  <c:v>0.5-1.0</c:v>
                </c:pt>
                <c:pt idx="2">
                  <c:v>1.0-1.5</c:v>
                </c:pt>
                <c:pt idx="3">
                  <c:v>1.5-2.0</c:v>
                </c:pt>
                <c:pt idx="4">
                  <c:v>2.0-2.5</c:v>
                </c:pt>
                <c:pt idx="5">
                  <c:v>2.5-3.0</c:v>
                </c:pt>
                <c:pt idx="6">
                  <c:v>3.0-3.5</c:v>
                </c:pt>
                <c:pt idx="7">
                  <c:v>3.5-4.0</c:v>
                </c:pt>
                <c:pt idx="8">
                  <c:v>4.0-4.5</c:v>
                </c:pt>
                <c:pt idx="9">
                  <c:v>4.5-5.0</c:v>
                </c:pt>
                <c:pt idx="10">
                  <c:v>5.0-6.0</c:v>
                </c:pt>
                <c:pt idx="11">
                  <c:v>6.0-7.0</c:v>
                </c:pt>
                <c:pt idx="12">
                  <c:v>7.0-8.0</c:v>
                </c:pt>
                <c:pt idx="13">
                  <c:v>8.0-9.0</c:v>
                </c:pt>
                <c:pt idx="14">
                  <c:v>9.0-10.0</c:v>
                </c:pt>
                <c:pt idx="15">
                  <c:v>10.0-15.0</c:v>
                </c:pt>
                <c:pt idx="16">
                  <c:v>15.0-20.0</c:v>
                </c:pt>
              </c:strCache>
            </c:strRef>
          </c:cat>
          <c:val>
            <c:numRef>
              <c:f>Sheet1!$B$2:$B$18</c:f>
              <c:numCache>
                <c:formatCode>General</c:formatCode>
                <c:ptCount val="17"/>
                <c:pt idx="0">
                  <c:v>129624</c:v>
                </c:pt>
                <c:pt idx="1">
                  <c:v>22292</c:v>
                </c:pt>
                <c:pt idx="2">
                  <c:v>8980</c:v>
                </c:pt>
                <c:pt idx="3">
                  <c:v>5999</c:v>
                </c:pt>
                <c:pt idx="4">
                  <c:v>4127</c:v>
                </c:pt>
                <c:pt idx="5">
                  <c:v>2877</c:v>
                </c:pt>
                <c:pt idx="6">
                  <c:v>2050</c:v>
                </c:pt>
                <c:pt idx="7">
                  <c:v>1456</c:v>
                </c:pt>
                <c:pt idx="8">
                  <c:v>1086</c:v>
                </c:pt>
                <c:pt idx="9">
                  <c:v>706</c:v>
                </c:pt>
                <c:pt idx="10">
                  <c:v>933</c:v>
                </c:pt>
                <c:pt idx="11">
                  <c:v>396</c:v>
                </c:pt>
                <c:pt idx="12">
                  <c:v>162</c:v>
                </c:pt>
                <c:pt idx="13">
                  <c:v>64</c:v>
                </c:pt>
                <c:pt idx="14">
                  <c:v>28</c:v>
                </c:pt>
                <c:pt idx="15">
                  <c:v>60</c:v>
                </c:pt>
                <c:pt idx="16">
                  <c:v>6</c:v>
                </c:pt>
              </c:numCache>
            </c:numRef>
          </c:val>
          <c:extLst>
            <c:ext xmlns:c16="http://schemas.microsoft.com/office/drawing/2014/chart" uri="{C3380CC4-5D6E-409C-BE32-E72D297353CC}">
              <c16:uniqueId val="{00000000-03F6-AC4F-B914-A7E060E2FEA6}"/>
            </c:ext>
          </c:extLst>
        </c:ser>
        <c:dLbls>
          <c:showLegendKey val="0"/>
          <c:showVal val="0"/>
          <c:showCatName val="0"/>
          <c:showSerName val="0"/>
          <c:showPercent val="0"/>
          <c:showBubbleSize val="0"/>
        </c:dLbls>
        <c:gapWidth val="150"/>
        <c:axId val="1837644680"/>
        <c:axId val="-2119097800"/>
      </c:barChart>
      <c:catAx>
        <c:axId val="1837644680"/>
        <c:scaling>
          <c:orientation val="minMax"/>
        </c:scaling>
        <c:delete val="0"/>
        <c:axPos val="b"/>
        <c:numFmt formatCode="General" sourceLinked="0"/>
        <c:majorTickMark val="out"/>
        <c:minorTickMark val="none"/>
        <c:tickLblPos val="nextTo"/>
        <c:txPr>
          <a:bodyPr/>
          <a:lstStyle/>
          <a:p>
            <a:pPr>
              <a:defRPr sz="1200" b="1" i="0"/>
            </a:pPr>
            <a:endParaRPr lang="en-US"/>
          </a:p>
        </c:txPr>
        <c:crossAx val="-2119097800"/>
        <c:crosses val="autoZero"/>
        <c:auto val="1"/>
        <c:lblAlgn val="ctr"/>
        <c:lblOffset val="100"/>
        <c:noMultiLvlLbl val="0"/>
      </c:catAx>
      <c:valAx>
        <c:axId val="-2119097800"/>
        <c:scaling>
          <c:logBase val="10"/>
          <c:orientation val="minMax"/>
        </c:scaling>
        <c:delete val="0"/>
        <c:axPos val="l"/>
        <c:majorGridlines/>
        <c:numFmt formatCode="General" sourceLinked="1"/>
        <c:majorTickMark val="out"/>
        <c:minorTickMark val="none"/>
        <c:tickLblPos val="nextTo"/>
        <c:txPr>
          <a:bodyPr/>
          <a:lstStyle/>
          <a:p>
            <a:pPr>
              <a:defRPr sz="1600" b="1" i="0"/>
            </a:pPr>
            <a:endParaRPr lang="en-US"/>
          </a:p>
        </c:txPr>
        <c:crossAx val="1837644680"/>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10/5/22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today we are going to move onto the next topic in Physical Design, placement. This is a very important stage to decide detailed locations of cells so you can have exact layout information about your chip.</a:t>
            </a:r>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there are a lot of industry-academia collaboration. You know, companies frequently organize competitions to seek novel placement solutions from the academia. For example, in ISPD 2015, Xilinx organized a placement competition for FPGA designs. ISPD 2017, Xilinx organized the competition again for clock-aware FPGA placement.</a:t>
            </a:r>
          </a:p>
          <a:p>
            <a:endParaRPr lang="en-US" dirty="0"/>
          </a:p>
          <a:p>
            <a:r>
              <a:rPr lang="en-US" dirty="0"/>
              <a:t>Very recently, in 2020, the start-up </a:t>
            </a:r>
            <a:r>
              <a:rPr lang="en-US" dirty="0" err="1"/>
              <a:t>Cerebras</a:t>
            </a:r>
            <a:r>
              <a:rPr lang="en-US" dirty="0"/>
              <a:t> organized a placement competition on their machine learning chips, asking you to place a given machine learning task graph or kernel graph on their chips.</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428727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design styles and their placement problems are all different. For example, we have standard cell placement, and this is the main focus of this course. In standard placement, every cell has the same height but different width. So your job is to decide locations for all cells on many rows. And these rows all have the same heights. That’s the problem for standard cell placement. </a:t>
            </a:r>
          </a:p>
          <a:p>
            <a:endParaRPr lang="en-US" dirty="0"/>
          </a:p>
          <a:p>
            <a:r>
              <a:rPr lang="en-US" dirty="0"/>
              <a:t>Another design style is gate array or FPGA placement.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2005149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also has the placement problem. Given a kernel task graph that executes a learning model, how do you place them onto GPU?</a:t>
            </a:r>
          </a:p>
          <a:p>
            <a:endParaRPr lang="en-US" dirty="0"/>
          </a:p>
          <a:p>
            <a:r>
              <a:rPr lang="en-US" dirty="0"/>
              <a:t>For example, this is a paper published by google which essentially tries to decide which kernel goes to which GPU in optimizing the recurrent neural network. So, the job here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51888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know, many footprints during the placement. For example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887937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1732857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20705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3658512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are many different types of constraint you need to consider during the placement, the problem of placement is VERY HARD! Even this simplified placement problem is NP-complete: If we just consider 1D placement, okay… (explain …)</a:t>
            </a:r>
          </a:p>
          <a:p>
            <a:endParaRPr lang="en-US" dirty="0"/>
          </a:p>
          <a:p>
            <a:r>
              <a:rPr lang="en-US" dirty="0"/>
              <a:t>But we know realistic placement problems are 2D, and they have many multiple-pin nets, you know each net connects to more than two pins, giving you the hypergraph.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602939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simple placer. We consider a very simple model of the chip. A simple grid, just like a chess board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4240790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objective of a placer is to optimize the ability of router to connect all the nets. This is often called Routability optimization because if your chip doesn’t get routed, it is useless. Now, you might ask, why don’t we just run a router inside the placer, you know, every time I place some cells, I run the router to tell me if it can be routed. Well, this is not practical, because routers are computationally expensive tools, and we can’t run an expensive router inside the placer. We need a simplified approximation at this stage.</a:t>
            </a:r>
          </a:p>
          <a:p>
            <a:endParaRPr lang="en-US" dirty="0"/>
          </a:p>
          <a:p>
            <a:r>
              <a:rPr lang="en-US" dirty="0"/>
              <a:t>In fact, every real placer minimize expected wirelength. (explain …)</a:t>
            </a:r>
          </a:p>
          <a:p>
            <a:endParaRPr lang="en-US" dirty="0"/>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93358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talked about partitioning and floorplan, the two very important problems in the early stage of the physical design. You know, partitioning is to break a big circuit into several small parts so you can easily optimize your algorithm on individual partitions. Floorplan is to decide the rough locations or estimate the locations of partitions. </a:t>
            </a:r>
          </a:p>
          <a:p>
            <a:endParaRPr lang="en-US" dirty="0"/>
          </a:p>
          <a:p>
            <a:r>
              <a:rPr lang="en-US" dirty="0"/>
              <a:t>Within each partition, you have a bunch of gates, or the cells, you have implemented in programming assignment #1. We have to decide the locations for those cells as well. And, this is the goal of placement.</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982635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placement terminology. The common term for a wire in a layout is called Net. You have implemented this already in your programming assignment #1. Cells are connected by nets.</a:t>
            </a:r>
          </a:p>
          <a:p>
            <a:endParaRPr lang="en-US" dirty="0"/>
          </a:p>
          <a:p>
            <a:r>
              <a:rPr lang="en-US" dirty="0"/>
              <a:t>The whole set of gates or cells, and wires is called netlist. You have a list of nets and that is netlist. And, we categorize each net by how many things it connects. For example, we have 2-point net, the net connects to only two cells. Or, here, we have 4-point net, the net connects to four cells.</a:t>
            </a:r>
          </a:p>
          <a:p>
            <a:endParaRPr lang="en-US" dirty="0"/>
          </a:p>
          <a:p>
            <a:r>
              <a:rPr lang="en-US" dirty="0"/>
              <a:t>Now, how would you estimate the wirelength for a net? IF I give you a net like this or that, how would you estimate the wirelength?</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3542309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estimate the wirelength for a net and it also affects how you design a placer. Because we know for a multi-point net, we have many different ways to route it. And, in real situation, you are not just dealing with a single net, nets do not all get routed in a shortest path because you need to consider or save resources for other nets.</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766662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course, we are going to focus on the very common and popular wirelength model, the half-perimeter wirelength (HPWL) model. HPWL is the widely adopted model by most placers.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1902273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reason for using HPWL as our wirelength estimation is its easiness. HPWL is very easy to calculate, even for a multi-point net, because we can just calculate the maximum x-distance among gates and the maximum y-distance among gates, and then sum the two numbers up.</a:t>
            </a:r>
          </a:p>
          <a:p>
            <a:endParaRPr lang="en-US" dirty="0"/>
          </a:p>
          <a:p>
            <a:r>
              <a:rPr lang="en-US" dirty="0"/>
              <a:t>Is there any other advantage for using HPWL besides simplicity? (ask and click)</a:t>
            </a:r>
          </a:p>
          <a:p>
            <a:endParaRPr lang="en-US" dirty="0"/>
          </a:p>
          <a:p>
            <a:r>
              <a:rPr lang="en-US" dirty="0"/>
              <a:t>More importantly, HPWL is always a lower bound on the real wire length if you want to go through the shortest solution. </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3324157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design, most nets are of short wirelength. Here in this slide I show you the distribution of wirelength in terms of HPWL and how many nets the design has in that HPWL.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474399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understood the problem formulation and objective. Before we move on, let’s take a few minute thinking, how would you solve the placement problem.</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4057826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when you are designing an algorithm, always start with greedy. We start with an initial solution, and iteratively improve it based on some random operations, just like what you did in PA1 for implementing the FM. Then, we stop the iterations when no improvements are available. </a:t>
            </a:r>
          </a:p>
          <a:p>
            <a:endParaRPr lang="en-US" dirty="0"/>
          </a:p>
          <a:p>
            <a:r>
              <a:rPr lang="en-US" dirty="0"/>
              <a:t>(explain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565253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you the pseudo code for this simple iterative placement algorithm. Very simple. (explain …)</a:t>
            </a:r>
          </a:p>
          <a:p>
            <a:endParaRPr lang="en-US" dirty="0"/>
          </a:p>
          <a:p>
            <a:r>
              <a:rPr lang="en-US" dirty="0"/>
              <a:t>Now, if you implement this algorithm, what are the details you need to pay attention to?</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1246809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777686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this simple iterative placer work? Well, it actually works ok… only for small benchmark like about 2500 gates and 500 pins, placed in a small grid 50 x 50.</a:t>
            </a:r>
          </a:p>
          <a:p>
            <a:endParaRPr lang="en-US" dirty="0"/>
          </a:p>
          <a:p>
            <a:r>
              <a:rPr lang="en-US" dirty="0"/>
              <a:t>Here I have the figure showing you the progress of the improvement. The x axis shows the number of swaps and the y-axis shows the decrease of wirelength. Of course, the more swaps you perform, the better the solution because it is a greedy method. </a:t>
            </a:r>
          </a:p>
          <a:p>
            <a:endParaRPr lang="en-US" dirty="0"/>
          </a:p>
          <a:p>
            <a:r>
              <a:rPr lang="en-US" dirty="0"/>
              <a:t>And, you can probably imagine, this iterative process will be very long! For example, here we will end up with 8M swaps!!! Until the progress on wirelength converge or stop. Keep in mind we only have 2K gates, a very small design. If you have a big design like several millions of cells or gates to place, it will run forever.</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329310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place a netlist of gates or cells so we can have them wired. The input is therefore a netlist, you have many nets describing the connectivity among cells, and the goal is to place them in the chip such that each cell or each gate has its own location. Different cells do not overlap with each other. </a:t>
            </a:r>
          </a:p>
          <a:p>
            <a:endParaRPr lang="en-US" dirty="0"/>
          </a:p>
          <a:p>
            <a:r>
              <a:rPr lang="en-US" dirty="0"/>
              <a:t>What about the objectives? We know we can have many different locations for placing cells and gates that do not have overlap, and we need to find one solution that is most effective. So, we want to minimize wirelength, minimize the chip area, and minimize the power, timing, and so on.</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154133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for the simple placer.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2938679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407369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3859273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1961906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35</a:t>
            </a:fld>
            <a:endParaRPr lang="en-US"/>
          </a:p>
        </p:txBody>
      </p:sp>
    </p:spTree>
    <p:extLst>
      <p:ext uri="{BB962C8B-B14F-4D97-AF65-F5344CB8AC3E}">
        <p14:creationId xmlns:p14="http://schemas.microsoft.com/office/powerpoint/2010/main" val="1416207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36</a:t>
            </a:fld>
            <a:endParaRPr lang="en-US"/>
          </a:p>
        </p:txBody>
      </p:sp>
    </p:spTree>
    <p:extLst>
      <p:ext uri="{BB962C8B-B14F-4D97-AF65-F5344CB8AC3E}">
        <p14:creationId xmlns:p14="http://schemas.microsoft.com/office/powerpoint/2010/main" val="3805468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37</a:t>
            </a:fld>
            <a:endParaRPr lang="en-US"/>
          </a:p>
        </p:txBody>
      </p:sp>
    </p:spTree>
    <p:extLst>
      <p:ext uri="{BB962C8B-B14F-4D97-AF65-F5344CB8AC3E}">
        <p14:creationId xmlns:p14="http://schemas.microsoft.com/office/powerpoint/2010/main" val="3767809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38</a:t>
            </a:fld>
            <a:endParaRPr lang="en-US"/>
          </a:p>
        </p:txBody>
      </p:sp>
    </p:spTree>
    <p:extLst>
      <p:ext uri="{BB962C8B-B14F-4D97-AF65-F5344CB8AC3E}">
        <p14:creationId xmlns:p14="http://schemas.microsoft.com/office/powerpoint/2010/main" val="1913209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Simulated annealing is a very successful method for improving greedy-based iterative placement algorithm. You know, it’s much better than dump random improvement and has been one dominant method for placers in 1980 and 1990. And still SA is being used very often today, in many other VLSI CAD tasks, partitioning, </a:t>
            </a:r>
            <a:r>
              <a:rPr lang="en-US" dirty="0" err="1"/>
              <a:t>floorplanning</a:t>
            </a:r>
            <a:r>
              <a:rPr lang="en-US" dirty="0"/>
              <a:t>, etc.</a:t>
            </a:r>
          </a:p>
          <a:p>
            <a:endParaRPr lang="en-US" dirty="0"/>
          </a:p>
          <a:p>
            <a:r>
              <a:rPr lang="en-US" dirty="0"/>
              <a:t>But this is not how today’s placement tool is doing. Why? </a:t>
            </a:r>
            <a:r>
              <a:rPr lang="en-US"/>
              <a:t>(ask and click)</a:t>
            </a:r>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39</a:t>
            </a:fld>
            <a:endParaRPr lang="en-US"/>
          </a:p>
        </p:txBody>
      </p:sp>
    </p:spTree>
    <p:extLst>
      <p:ext uri="{BB962C8B-B14F-4D97-AF65-F5344CB8AC3E}">
        <p14:creationId xmlns:p14="http://schemas.microsoft.com/office/powerpoint/2010/main" val="2488334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40</a:t>
            </a:fld>
            <a:endParaRPr lang="en-US"/>
          </a:p>
        </p:txBody>
      </p:sp>
    </p:spTree>
    <p:extLst>
      <p:ext uri="{BB962C8B-B14F-4D97-AF65-F5344CB8AC3E}">
        <p14:creationId xmlns:p14="http://schemas.microsoft.com/office/powerpoint/2010/main" val="399193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placement example. Which placement result is better?</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1920220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41</a:t>
            </a:fld>
            <a:endParaRPr lang="en-US"/>
          </a:p>
        </p:txBody>
      </p:sp>
    </p:spTree>
    <p:extLst>
      <p:ext uri="{BB962C8B-B14F-4D97-AF65-F5344CB8AC3E}">
        <p14:creationId xmlns:p14="http://schemas.microsoft.com/office/powerpoint/2010/main" val="3448991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formally define the placement problem. (explain …)</a:t>
            </a:r>
          </a:p>
          <a:p>
            <a:endParaRPr lang="en-US" dirty="0"/>
          </a:p>
          <a:p>
            <a:r>
              <a:rPr lang="en-US" dirty="0"/>
              <a:t>The placement problem is really difficult and very hard. In practice, we have to deal with large designs that contain 10—500M cells to place. If you have a bad placement, you will need much more wire to connect cells together described in nets. But, what’s the problem about more wires?</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9947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this problem from another angle. Imagine you are the city mayor or the state president and you want to build a new city from a place to accommodate 10 million people. You will need to decide a home for each family, and also their distance to the marketplace. How do you do that?</a:t>
            </a:r>
          </a:p>
          <a:p>
            <a:endParaRPr lang="en-US" dirty="0"/>
          </a:p>
          <a:p>
            <a:r>
              <a:rPr lang="en-US" dirty="0"/>
              <a:t>This is in fact, not very easy, because each family has its own preference, right? Just like a gate has a certain delay, timing, and power constraint, and we want to place millions of them while trying to make everybody happy.</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3911663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requirement for placement is summarized as follows: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1892808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yet ending, in practice, like in commercial tools, you also need to deal with filler cells and </a:t>
            </a:r>
            <a:r>
              <a:rPr lang="en-US" dirty="0" err="1"/>
              <a:t>Nwell</a:t>
            </a:r>
            <a:r>
              <a:rPr lang="en-US" dirty="0"/>
              <a:t> contacts that describe constraints coming from the transistor level.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156002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probably can already understand why placement is so important. Placement is a fundamental problem for physical design. If you cannot place things in your chip, it’s not possible to move on to the next stage. </a:t>
            </a:r>
          </a:p>
          <a:p>
            <a:endParaRPr lang="en-US" dirty="0"/>
          </a:p>
          <a:p>
            <a:r>
              <a:rPr lang="en-US" dirty="0"/>
              <a:t>Placement has become very active again in recent years and we have seen quite a lot of new academic placers since 2000 and many publications to handle various constraints in placement, such as timing, Routability, etc.</a:t>
            </a:r>
          </a:p>
          <a:p>
            <a:endParaRPr lang="en-US" dirty="0"/>
          </a:p>
          <a:p>
            <a:r>
              <a:rPr lang="en-US" dirty="0"/>
              <a:t>There are several reasons. First, today, we have very serious interconnect issues (explain …)</a:t>
            </a:r>
          </a:p>
          <a:p>
            <a:endParaRPr lang="en-US" dirty="0"/>
          </a:p>
          <a:p>
            <a:r>
              <a:rPr lang="en-US" dirty="0"/>
              <a:t>Also, the number of cells continues to grow every year. For example, one design my student is doing in his research, </a:t>
            </a:r>
            <a:r>
              <a:rPr lang="en-US" dirty="0" err="1"/>
              <a:t>nvdla</a:t>
            </a:r>
            <a:r>
              <a:rPr lang="en-US" dirty="0"/>
              <a:t>, has 500 million gates. How do we place them? You know, in PM1, we only have up to 100K cells to partition, and some of you already spend more than an hour to finish, right?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62225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10/5/22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10/5/22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Cerebras/ispd202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arxiv.org/abs/1706.04972"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www.twolf.com/" TargetMode="Externa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11: Placement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D7FD-7DC9-90ED-CCF9-015CDD062530}"/>
              </a:ext>
            </a:extLst>
          </p:cNvPr>
          <p:cNvSpPr>
            <a:spLocks noGrp="1"/>
          </p:cNvSpPr>
          <p:nvPr>
            <p:ph type="title"/>
          </p:nvPr>
        </p:nvSpPr>
        <p:spPr/>
        <p:txBody>
          <a:bodyPr/>
          <a:lstStyle/>
          <a:p>
            <a:r>
              <a:rPr lang="en-US" dirty="0"/>
              <a:t>Importance of Placement</a:t>
            </a:r>
          </a:p>
        </p:txBody>
      </p:sp>
      <p:sp>
        <p:nvSpPr>
          <p:cNvPr id="3" name="Content Placeholder 2">
            <a:extLst>
              <a:ext uri="{FF2B5EF4-FFF2-40B4-BE49-F238E27FC236}">
                <a16:creationId xmlns:a16="http://schemas.microsoft.com/office/drawing/2014/main" id="{5C92E1ED-2C5F-079D-2959-1344C72EF33B}"/>
              </a:ext>
            </a:extLst>
          </p:cNvPr>
          <p:cNvSpPr>
            <a:spLocks noGrp="1"/>
          </p:cNvSpPr>
          <p:nvPr>
            <p:ph idx="1"/>
          </p:nvPr>
        </p:nvSpPr>
        <p:spPr/>
        <p:txBody>
          <a:bodyPr>
            <a:normAutofit/>
          </a:bodyPr>
          <a:lstStyle/>
          <a:p>
            <a:pPr>
              <a:lnSpc>
                <a:spcPct val="80000"/>
              </a:lnSpc>
            </a:pPr>
            <a:r>
              <a:rPr lang="en-US" altLang="zh-TW" sz="2400" b="1" dirty="0"/>
              <a:t>Placement is a fundamental problem for physical design </a:t>
            </a:r>
          </a:p>
          <a:p>
            <a:pPr>
              <a:lnSpc>
                <a:spcPct val="80000"/>
              </a:lnSpc>
            </a:pPr>
            <a:r>
              <a:rPr lang="en-US" altLang="zh-TW" sz="2400" b="1" dirty="0"/>
              <a:t>Becomes very active again in recent years:</a:t>
            </a:r>
          </a:p>
          <a:p>
            <a:pPr lvl="1">
              <a:lnSpc>
                <a:spcPct val="80000"/>
              </a:lnSpc>
            </a:pPr>
            <a:r>
              <a:rPr lang="en-US" altLang="zh-TW" dirty="0"/>
              <a:t>Many new academic placers since 2000</a:t>
            </a:r>
          </a:p>
          <a:p>
            <a:pPr lvl="1">
              <a:lnSpc>
                <a:spcPct val="80000"/>
              </a:lnSpc>
            </a:pPr>
            <a:r>
              <a:rPr lang="en-US" altLang="zh-TW" dirty="0"/>
              <a:t>Many other publications to handle timing, </a:t>
            </a:r>
            <a:r>
              <a:rPr lang="en-US" altLang="zh-TW" dirty="0" err="1"/>
              <a:t>routability</a:t>
            </a:r>
            <a:r>
              <a:rPr lang="en-US" altLang="zh-TW" dirty="0"/>
              <a:t>, etc.</a:t>
            </a:r>
          </a:p>
          <a:p>
            <a:pPr>
              <a:lnSpc>
                <a:spcPct val="80000"/>
              </a:lnSpc>
            </a:pPr>
            <a:r>
              <a:rPr lang="en-US" altLang="zh-TW" sz="2400" b="1" dirty="0"/>
              <a:t>Reasons:</a:t>
            </a:r>
          </a:p>
          <a:p>
            <a:pPr lvl="1">
              <a:lnSpc>
                <a:spcPct val="80000"/>
              </a:lnSpc>
            </a:pPr>
            <a:r>
              <a:rPr lang="en-US" altLang="zh-TW" dirty="0"/>
              <a:t>Serious interconnect issues (delay, </a:t>
            </a:r>
            <a:r>
              <a:rPr lang="en-US" altLang="zh-TW" dirty="0" err="1"/>
              <a:t>routability</a:t>
            </a:r>
            <a:r>
              <a:rPr lang="en-US" altLang="zh-TW" dirty="0"/>
              <a:t>, etc.) in advanced nodes</a:t>
            </a:r>
          </a:p>
          <a:p>
            <a:pPr lvl="2">
              <a:lnSpc>
                <a:spcPct val="80000"/>
              </a:lnSpc>
            </a:pPr>
            <a:r>
              <a:rPr lang="en-US" altLang="zh-TW" sz="2400" dirty="0"/>
              <a:t>Placement determines interconnect to the first order</a:t>
            </a:r>
            <a:r>
              <a:rPr lang="en-US" altLang="zh-TW" sz="2400" dirty="0">
                <a:sym typeface="Wingdings" pitchFamily="2" charset="2"/>
              </a:rPr>
              <a:t> </a:t>
            </a:r>
          </a:p>
          <a:p>
            <a:pPr lvl="2">
              <a:lnSpc>
                <a:spcPct val="80000"/>
              </a:lnSpc>
            </a:pPr>
            <a:r>
              <a:rPr lang="en-US" altLang="zh-TW" sz="2400" dirty="0">
                <a:sym typeface="Wingdings" pitchFamily="2" charset="2"/>
              </a:rPr>
              <a:t>Need placement information even in early design stages (ex: logic synthesis)</a:t>
            </a:r>
          </a:p>
          <a:p>
            <a:pPr lvl="1">
              <a:lnSpc>
                <a:spcPct val="80000"/>
              </a:lnSpc>
            </a:pPr>
            <a:r>
              <a:rPr lang="en-US" altLang="zh-TW" dirty="0"/>
              <a:t>Placement problem becomes significantly larger</a:t>
            </a:r>
          </a:p>
          <a:p>
            <a:pPr lvl="1">
              <a:lnSpc>
                <a:spcPct val="80000"/>
              </a:lnSpc>
            </a:pPr>
            <a:r>
              <a:rPr lang="en-US" altLang="zh-TW" dirty="0"/>
              <a:t>Cong et al. [ASPDAC-03, ISPD-03, ICCAD-03] point out that existing placers are far from optimal, not scalable, and not stable</a:t>
            </a:r>
            <a:endParaRPr lang="zh-TW" altLang="en-US" dirty="0"/>
          </a:p>
        </p:txBody>
      </p:sp>
    </p:spTree>
    <p:extLst>
      <p:ext uri="{BB962C8B-B14F-4D97-AF65-F5344CB8AC3E}">
        <p14:creationId xmlns:p14="http://schemas.microsoft.com/office/powerpoint/2010/main" val="3808560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38F-FE45-F467-2A2E-CB77BF524B3E}"/>
              </a:ext>
            </a:extLst>
          </p:cNvPr>
          <p:cNvSpPr>
            <a:spLocks noGrp="1"/>
          </p:cNvSpPr>
          <p:nvPr>
            <p:ph type="title"/>
          </p:nvPr>
        </p:nvSpPr>
        <p:spPr/>
        <p:txBody>
          <a:bodyPr/>
          <a:lstStyle/>
          <a:p>
            <a:r>
              <a:rPr lang="en-US" dirty="0"/>
              <a:t>Industry-Academia Collaboration</a:t>
            </a:r>
          </a:p>
        </p:txBody>
      </p:sp>
      <p:pic>
        <p:nvPicPr>
          <p:cNvPr id="10242" name="Picture 2" descr="ISPD 2016-2017 FPGA Placement Contests">
            <a:extLst>
              <a:ext uri="{FF2B5EF4-FFF2-40B4-BE49-F238E27FC236}">
                <a16:creationId xmlns:a16="http://schemas.microsoft.com/office/drawing/2014/main" id="{80D80C74-55C1-5A4A-B4F1-E777EB846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17864"/>
            <a:ext cx="3907972" cy="16748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SPD 2016-2017 FPGA Placement Contests">
            <a:extLst>
              <a:ext uri="{FF2B5EF4-FFF2-40B4-BE49-F238E27FC236}">
                <a16:creationId xmlns:a16="http://schemas.microsoft.com/office/drawing/2014/main" id="{3BF4CF15-D940-DD13-AE6B-1C2D385C70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493" y="3429000"/>
            <a:ext cx="45085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3E92DD17-CCF9-792D-7486-C4F4F8A85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3850" y="1502226"/>
            <a:ext cx="4288971" cy="482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102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D7FD-7DC9-90ED-CCF9-015CDD062530}"/>
              </a:ext>
            </a:extLst>
          </p:cNvPr>
          <p:cNvSpPr>
            <a:spLocks noGrp="1"/>
          </p:cNvSpPr>
          <p:nvPr>
            <p:ph type="title"/>
          </p:nvPr>
        </p:nvSpPr>
        <p:spPr/>
        <p:txBody>
          <a:bodyPr/>
          <a:lstStyle/>
          <a:p>
            <a:r>
              <a:rPr lang="en-US" dirty="0"/>
              <a:t>Placement for Different Design Styles</a:t>
            </a:r>
          </a:p>
        </p:txBody>
      </p:sp>
      <p:sp>
        <p:nvSpPr>
          <p:cNvPr id="3" name="Content Placeholder 2">
            <a:extLst>
              <a:ext uri="{FF2B5EF4-FFF2-40B4-BE49-F238E27FC236}">
                <a16:creationId xmlns:a16="http://schemas.microsoft.com/office/drawing/2014/main" id="{5C92E1ED-2C5F-079D-2959-1344C72EF33B}"/>
              </a:ext>
            </a:extLst>
          </p:cNvPr>
          <p:cNvSpPr>
            <a:spLocks noGrp="1"/>
          </p:cNvSpPr>
          <p:nvPr>
            <p:ph idx="1"/>
          </p:nvPr>
        </p:nvSpPr>
        <p:spPr/>
        <p:txBody>
          <a:bodyPr>
            <a:normAutofit/>
          </a:bodyPr>
          <a:lstStyle/>
          <a:p>
            <a:r>
              <a:rPr lang="en-US" altLang="zh-TW" b="1" dirty="0"/>
              <a:t>Standard cell placement (main focus of this course!)</a:t>
            </a:r>
          </a:p>
          <a:p>
            <a:r>
              <a:rPr lang="en-US" altLang="zh-TW" b="1" dirty="0"/>
              <a:t>Gate array / FPGA placement</a:t>
            </a:r>
          </a:p>
          <a:p>
            <a:r>
              <a:rPr lang="en-US" altLang="zh-TW" b="1" dirty="0"/>
              <a:t>Macro block placement</a:t>
            </a:r>
          </a:p>
          <a:p>
            <a:pPr lvl="1"/>
            <a:r>
              <a:rPr lang="en-US" altLang="zh-TW" dirty="0"/>
              <a:t>Typically called </a:t>
            </a:r>
            <a:r>
              <a:rPr lang="en-US" altLang="zh-TW" dirty="0" err="1"/>
              <a:t>floorplanning</a:t>
            </a:r>
            <a:endParaRPr lang="en-US" altLang="zh-TW" dirty="0"/>
          </a:p>
          <a:p>
            <a:r>
              <a:rPr lang="en-US" altLang="zh-TW" b="1" dirty="0"/>
              <a:t>Mixed-size placement</a:t>
            </a:r>
          </a:p>
          <a:p>
            <a:pPr lvl="1"/>
            <a:r>
              <a:rPr lang="en-US" altLang="zh-TW" dirty="0"/>
              <a:t>A few large macro blocks</a:t>
            </a:r>
          </a:p>
          <a:p>
            <a:pPr lvl="1"/>
            <a:r>
              <a:rPr lang="en-US" altLang="zh-TW" dirty="0"/>
              <a:t>A large number of small cells</a:t>
            </a:r>
          </a:p>
          <a:p>
            <a:r>
              <a:rPr lang="en-US" altLang="zh-TW" b="1" dirty="0"/>
              <a:t>Wafer-scale placement</a:t>
            </a:r>
          </a:p>
          <a:p>
            <a:pPr lvl="1"/>
            <a:r>
              <a:rPr lang="en-US" altLang="zh-TW" dirty="0"/>
              <a:t>Thousands of processor units </a:t>
            </a:r>
          </a:p>
          <a:p>
            <a:endParaRPr lang="en-US" altLang="zh-TW" dirty="0"/>
          </a:p>
        </p:txBody>
      </p:sp>
      <p:pic>
        <p:nvPicPr>
          <p:cNvPr id="19458" name="Picture 2" descr="ISPD 2020 Physical Mapping of Neural Networks on a Wafer-Scale Deep  Learning Accelerator | Semantic Scholar">
            <a:extLst>
              <a:ext uri="{FF2B5EF4-FFF2-40B4-BE49-F238E27FC236}">
                <a16:creationId xmlns:a16="http://schemas.microsoft.com/office/drawing/2014/main" id="{38D51091-4357-AC38-ACFD-AFB8CDC458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12"/>
          <a:stretch/>
        </p:blipFill>
        <p:spPr bwMode="auto">
          <a:xfrm>
            <a:off x="6988629" y="2612038"/>
            <a:ext cx="4365171" cy="277911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586504-F37F-B1B8-57CE-14C08D3290EF}"/>
              </a:ext>
            </a:extLst>
          </p:cNvPr>
          <p:cNvSpPr txBox="1"/>
          <p:nvPr/>
        </p:nvSpPr>
        <p:spPr>
          <a:xfrm>
            <a:off x="6988628" y="5391151"/>
            <a:ext cx="4365171" cy="646331"/>
          </a:xfrm>
          <a:prstGeom prst="rect">
            <a:avLst/>
          </a:prstGeom>
          <a:noFill/>
        </p:spPr>
        <p:txBody>
          <a:bodyPr wrap="square" rtlCol="0">
            <a:spAutoFit/>
          </a:bodyPr>
          <a:lstStyle/>
          <a:p>
            <a:pPr algn="ctr"/>
            <a:r>
              <a:rPr lang="en-US" dirty="0"/>
              <a:t>Wafer-scale placement: </a:t>
            </a:r>
          </a:p>
          <a:p>
            <a:pPr algn="ctr"/>
            <a:r>
              <a:rPr lang="en-US" dirty="0">
                <a:hlinkClick r:id="rId4"/>
              </a:rPr>
              <a:t>https://github.com/Cerebras/ispd2021</a:t>
            </a:r>
            <a:r>
              <a:rPr lang="en-US" dirty="0"/>
              <a:t>  </a:t>
            </a:r>
          </a:p>
        </p:txBody>
      </p:sp>
    </p:spTree>
    <p:extLst>
      <p:ext uri="{BB962C8B-B14F-4D97-AF65-F5344CB8AC3E}">
        <p14:creationId xmlns:p14="http://schemas.microsoft.com/office/powerpoint/2010/main" val="1467858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AA2DB-D62C-57DD-EB80-F8BD7C556F74}"/>
              </a:ext>
            </a:extLst>
          </p:cNvPr>
          <p:cNvSpPr>
            <a:spLocks noGrp="1"/>
          </p:cNvSpPr>
          <p:nvPr>
            <p:ph type="title"/>
          </p:nvPr>
        </p:nvSpPr>
        <p:spPr/>
        <p:txBody>
          <a:bodyPr/>
          <a:lstStyle/>
          <a:p>
            <a:r>
              <a:rPr lang="en-US" dirty="0"/>
              <a:t>Placement in Machine Learning</a:t>
            </a:r>
          </a:p>
        </p:txBody>
      </p:sp>
      <p:sp>
        <p:nvSpPr>
          <p:cNvPr id="3" name="Content Placeholder 2">
            <a:extLst>
              <a:ext uri="{FF2B5EF4-FFF2-40B4-BE49-F238E27FC236}">
                <a16:creationId xmlns:a16="http://schemas.microsoft.com/office/drawing/2014/main" id="{97171F6E-F818-49FE-77F4-A9945E9B2A2B}"/>
              </a:ext>
            </a:extLst>
          </p:cNvPr>
          <p:cNvSpPr>
            <a:spLocks noGrp="1"/>
          </p:cNvSpPr>
          <p:nvPr>
            <p:ph idx="1"/>
          </p:nvPr>
        </p:nvSpPr>
        <p:spPr/>
        <p:txBody>
          <a:bodyPr/>
          <a:lstStyle/>
          <a:p>
            <a:r>
              <a:rPr lang="en-US" dirty="0"/>
              <a:t>GPU device placement optimization for neural networks</a:t>
            </a:r>
          </a:p>
        </p:txBody>
      </p:sp>
      <p:pic>
        <p:nvPicPr>
          <p:cNvPr id="5" name="Picture 4">
            <a:extLst>
              <a:ext uri="{FF2B5EF4-FFF2-40B4-BE49-F238E27FC236}">
                <a16:creationId xmlns:a16="http://schemas.microsoft.com/office/drawing/2014/main" id="{E99F0B04-40B2-CB70-06C6-7AAAD5014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21936"/>
            <a:ext cx="6389914" cy="2172469"/>
          </a:xfrm>
          <a:prstGeom prst="rect">
            <a:avLst/>
          </a:prstGeom>
        </p:spPr>
      </p:pic>
      <p:pic>
        <p:nvPicPr>
          <p:cNvPr id="7" name="Picture 6">
            <a:extLst>
              <a:ext uri="{FF2B5EF4-FFF2-40B4-BE49-F238E27FC236}">
                <a16:creationId xmlns:a16="http://schemas.microsoft.com/office/drawing/2014/main" id="{F3147872-7729-B61E-A9A0-A70F25EA6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394417"/>
            <a:ext cx="6781800" cy="1782545"/>
          </a:xfrm>
          <a:prstGeom prst="rect">
            <a:avLst/>
          </a:prstGeom>
        </p:spPr>
      </p:pic>
      <p:sp>
        <p:nvSpPr>
          <p:cNvPr id="9" name="Bent-Up Arrow 8">
            <a:extLst>
              <a:ext uri="{FF2B5EF4-FFF2-40B4-BE49-F238E27FC236}">
                <a16:creationId xmlns:a16="http://schemas.microsoft.com/office/drawing/2014/main" id="{48605C26-F885-42F5-83D7-B6B65E0A09DC}"/>
              </a:ext>
            </a:extLst>
          </p:cNvPr>
          <p:cNvSpPr/>
          <p:nvPr/>
        </p:nvSpPr>
        <p:spPr>
          <a:xfrm rot="5400000">
            <a:off x="3469820" y="4722242"/>
            <a:ext cx="1262743" cy="691243"/>
          </a:xfrm>
          <a:prstGeom prst="bentUpArrow">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DF5A5B-0745-534F-1746-D8E2B2EB622E}"/>
              </a:ext>
            </a:extLst>
          </p:cNvPr>
          <p:cNvSpPr txBox="1"/>
          <p:nvPr/>
        </p:nvSpPr>
        <p:spPr>
          <a:xfrm>
            <a:off x="805542" y="4436492"/>
            <a:ext cx="2824841" cy="923330"/>
          </a:xfrm>
          <a:prstGeom prst="rect">
            <a:avLst/>
          </a:prstGeom>
          <a:solidFill>
            <a:schemeClr val="tx1"/>
          </a:solid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Place each tensor operator onto a GPU for improved performance</a:t>
            </a:r>
          </a:p>
        </p:txBody>
      </p:sp>
      <p:sp>
        <p:nvSpPr>
          <p:cNvPr id="11" name="Rectangle 10">
            <a:extLst>
              <a:ext uri="{FF2B5EF4-FFF2-40B4-BE49-F238E27FC236}">
                <a16:creationId xmlns:a16="http://schemas.microsoft.com/office/drawing/2014/main" id="{D7167407-A8E7-6C86-3070-348ED5ED6F5F}"/>
              </a:ext>
            </a:extLst>
          </p:cNvPr>
          <p:cNvSpPr/>
          <p:nvPr/>
        </p:nvSpPr>
        <p:spPr>
          <a:xfrm>
            <a:off x="720455" y="5771857"/>
            <a:ext cx="3365601" cy="369332"/>
          </a:xfrm>
          <a:prstGeom prst="rect">
            <a:avLst/>
          </a:prstGeom>
        </p:spPr>
        <p:txBody>
          <a:bodyPr wrap="none">
            <a:spAutoFit/>
          </a:bodyPr>
          <a:lstStyle/>
          <a:p>
            <a:r>
              <a:rPr lang="en-US" dirty="0">
                <a:hlinkClick r:id="rId5"/>
              </a:rPr>
              <a:t>https://arxiv.org/abs/1706.04972</a:t>
            </a:r>
            <a:r>
              <a:rPr lang="en-US" dirty="0"/>
              <a:t> </a:t>
            </a:r>
          </a:p>
        </p:txBody>
      </p:sp>
    </p:spTree>
    <p:extLst>
      <p:ext uri="{BB962C8B-B14F-4D97-AF65-F5344CB8AC3E}">
        <p14:creationId xmlns:p14="http://schemas.microsoft.com/office/powerpoint/2010/main" val="251322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E1A7-71C1-E18B-2AD7-D6605D0DB48F}"/>
              </a:ext>
            </a:extLst>
          </p:cNvPr>
          <p:cNvSpPr>
            <a:spLocks noGrp="1"/>
          </p:cNvSpPr>
          <p:nvPr>
            <p:ph type="title"/>
          </p:nvPr>
        </p:nvSpPr>
        <p:spPr/>
        <p:txBody>
          <a:bodyPr/>
          <a:lstStyle/>
          <a:p>
            <a:r>
              <a:rPr lang="en-US" dirty="0"/>
              <a:t>Placement Footprints</a:t>
            </a:r>
          </a:p>
        </p:txBody>
      </p:sp>
      <p:grpSp>
        <p:nvGrpSpPr>
          <p:cNvPr id="4" name="Group 4">
            <a:extLst>
              <a:ext uri="{FF2B5EF4-FFF2-40B4-BE49-F238E27FC236}">
                <a16:creationId xmlns:a16="http://schemas.microsoft.com/office/drawing/2014/main" id="{856C93E0-F90D-C103-85FB-A66AD3619A30}"/>
              </a:ext>
            </a:extLst>
          </p:cNvPr>
          <p:cNvGrpSpPr>
            <a:grpSpLocks noChangeAspect="1"/>
          </p:cNvGrpSpPr>
          <p:nvPr/>
        </p:nvGrpSpPr>
        <p:grpSpPr bwMode="auto">
          <a:xfrm>
            <a:off x="840013" y="1990045"/>
            <a:ext cx="2032000" cy="1574800"/>
            <a:chOff x="3251" y="89"/>
            <a:chExt cx="1390" cy="1077"/>
          </a:xfrm>
        </p:grpSpPr>
        <p:sp>
          <p:nvSpPr>
            <p:cNvPr id="5" name="AutoShape 5">
              <a:extLst>
                <a:ext uri="{FF2B5EF4-FFF2-40B4-BE49-F238E27FC236}">
                  <a16:creationId xmlns:a16="http://schemas.microsoft.com/office/drawing/2014/main" id="{C119A591-59D5-6CA2-7187-9651703EFCDE}"/>
                </a:ext>
              </a:extLst>
            </p:cNvPr>
            <p:cNvSpPr>
              <a:spLocks noChangeAspect="1" noChangeArrowheads="1"/>
            </p:cNvSpPr>
            <p:nvPr/>
          </p:nvSpPr>
          <p:spPr bwMode="auto">
            <a:xfrm flipV="1">
              <a:off x="3251" y="89"/>
              <a:ext cx="1390" cy="1077"/>
            </a:xfrm>
            <a:prstGeom prst="roundRect">
              <a:avLst>
                <a:gd name="adj" fmla="val 0"/>
              </a:avLst>
            </a:prstGeom>
            <a:noFill/>
            <a:ln w="18669">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6" name="Group 6">
              <a:extLst>
                <a:ext uri="{FF2B5EF4-FFF2-40B4-BE49-F238E27FC236}">
                  <a16:creationId xmlns:a16="http://schemas.microsoft.com/office/drawing/2014/main" id="{9DB6CD0E-32CD-43DA-4BE8-221FBEDAAEC8}"/>
                </a:ext>
              </a:extLst>
            </p:cNvPr>
            <p:cNvGrpSpPr>
              <a:grpSpLocks noChangeAspect="1"/>
            </p:cNvGrpSpPr>
            <p:nvPr/>
          </p:nvGrpSpPr>
          <p:grpSpPr bwMode="auto">
            <a:xfrm>
              <a:off x="3372" y="114"/>
              <a:ext cx="309" cy="234"/>
              <a:chOff x="3737" y="632"/>
              <a:chExt cx="340" cy="266"/>
            </a:xfrm>
          </p:grpSpPr>
          <p:sp>
            <p:nvSpPr>
              <p:cNvPr id="64" name="Freeform 7">
                <a:extLst>
                  <a:ext uri="{FF2B5EF4-FFF2-40B4-BE49-F238E27FC236}">
                    <a16:creationId xmlns:a16="http://schemas.microsoft.com/office/drawing/2014/main" id="{5AB3A37C-EB89-20C9-AAFE-837A0EE89832}"/>
                  </a:ext>
                </a:extLst>
              </p:cNvPr>
              <p:cNvSpPr>
                <a:spLocks noChangeAspect="1"/>
              </p:cNvSpPr>
              <p:nvPr/>
            </p:nvSpPr>
            <p:spPr bwMode="auto">
              <a:xfrm>
                <a:off x="3737" y="632"/>
                <a:ext cx="340" cy="266"/>
              </a:xfrm>
              <a:custGeom>
                <a:avLst/>
                <a:gdLst>
                  <a:gd name="T0" fmla="*/ 0 w 340"/>
                  <a:gd name="T1" fmla="*/ 265 h 266"/>
                  <a:gd name="T2" fmla="*/ 339 w 340"/>
                  <a:gd name="T3" fmla="*/ 265 h 266"/>
                  <a:gd name="T4" fmla="*/ 339 w 340"/>
                  <a:gd name="T5" fmla="*/ 0 h 266"/>
                  <a:gd name="T6" fmla="*/ 0 w 340"/>
                  <a:gd name="T7" fmla="*/ 0 h 266"/>
                  <a:gd name="T8" fmla="*/ 0 w 340"/>
                  <a:gd name="T9" fmla="*/ 265 h 266"/>
                  <a:gd name="T10" fmla="*/ 0 w 340"/>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266">
                    <a:moveTo>
                      <a:pt x="0" y="265"/>
                    </a:moveTo>
                    <a:lnTo>
                      <a:pt x="339" y="265"/>
                    </a:lnTo>
                    <a:lnTo>
                      <a:pt x="339" y="0"/>
                    </a:lnTo>
                    <a:lnTo>
                      <a:pt x="0" y="0"/>
                    </a:lnTo>
                    <a:lnTo>
                      <a:pt x="0" y="265"/>
                    </a:lnTo>
                  </a:path>
                </a:pathLst>
              </a:custGeom>
              <a:solidFill>
                <a:srgbClr val="00A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65" name="Text Box 8">
                <a:extLst>
                  <a:ext uri="{FF2B5EF4-FFF2-40B4-BE49-F238E27FC236}">
                    <a16:creationId xmlns:a16="http://schemas.microsoft.com/office/drawing/2014/main" id="{4154A64E-7487-CBCA-5AAE-6A33160BE8CC}"/>
                  </a:ext>
                </a:extLst>
              </p:cNvPr>
              <p:cNvSpPr txBox="1">
                <a:spLocks noChangeAspect="1" noChangeArrowheads="1"/>
              </p:cNvSpPr>
              <p:nvPr/>
            </p:nvSpPr>
            <p:spPr bwMode="auto">
              <a:xfrm>
                <a:off x="3769" y="672"/>
                <a:ext cx="290"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 name="Group 9">
              <a:extLst>
                <a:ext uri="{FF2B5EF4-FFF2-40B4-BE49-F238E27FC236}">
                  <a16:creationId xmlns:a16="http://schemas.microsoft.com/office/drawing/2014/main" id="{A7F650EE-F2BD-A66B-F49F-0A9EECBFD78B}"/>
                </a:ext>
              </a:extLst>
            </p:cNvPr>
            <p:cNvGrpSpPr>
              <a:grpSpLocks noChangeAspect="1"/>
            </p:cNvGrpSpPr>
            <p:nvPr/>
          </p:nvGrpSpPr>
          <p:grpSpPr bwMode="auto">
            <a:xfrm>
              <a:off x="3707" y="111"/>
              <a:ext cx="211" cy="235"/>
              <a:chOff x="4105" y="629"/>
              <a:chExt cx="232" cy="266"/>
            </a:xfrm>
          </p:grpSpPr>
          <p:sp>
            <p:nvSpPr>
              <p:cNvPr id="62" name="Freeform 10">
                <a:extLst>
                  <a:ext uri="{FF2B5EF4-FFF2-40B4-BE49-F238E27FC236}">
                    <a16:creationId xmlns:a16="http://schemas.microsoft.com/office/drawing/2014/main" id="{889C03DE-714D-DA30-793E-BA7010485FB6}"/>
                  </a:ext>
                </a:extLst>
              </p:cNvPr>
              <p:cNvSpPr>
                <a:spLocks noChangeAspect="1"/>
              </p:cNvSpPr>
              <p:nvPr/>
            </p:nvSpPr>
            <p:spPr bwMode="auto">
              <a:xfrm>
                <a:off x="4105" y="629"/>
                <a:ext cx="232" cy="266"/>
              </a:xfrm>
              <a:custGeom>
                <a:avLst/>
                <a:gdLst>
                  <a:gd name="T0" fmla="*/ 0 w 232"/>
                  <a:gd name="T1" fmla="*/ 265 h 266"/>
                  <a:gd name="T2" fmla="*/ 231 w 232"/>
                  <a:gd name="T3" fmla="*/ 265 h 266"/>
                  <a:gd name="T4" fmla="*/ 231 w 232"/>
                  <a:gd name="T5" fmla="*/ 0 h 266"/>
                  <a:gd name="T6" fmla="*/ 0 w 232"/>
                  <a:gd name="T7" fmla="*/ 0 h 266"/>
                  <a:gd name="T8" fmla="*/ 0 w 232"/>
                  <a:gd name="T9" fmla="*/ 265 h 266"/>
                  <a:gd name="T10" fmla="*/ 0 w 232"/>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 h="266">
                    <a:moveTo>
                      <a:pt x="0" y="265"/>
                    </a:moveTo>
                    <a:lnTo>
                      <a:pt x="231" y="265"/>
                    </a:lnTo>
                    <a:lnTo>
                      <a:pt x="231" y="0"/>
                    </a:lnTo>
                    <a:lnTo>
                      <a:pt x="0" y="0"/>
                    </a:lnTo>
                    <a:lnTo>
                      <a:pt x="0" y="265"/>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63" name="Text Box 11">
                <a:extLst>
                  <a:ext uri="{FF2B5EF4-FFF2-40B4-BE49-F238E27FC236}">
                    <a16:creationId xmlns:a16="http://schemas.microsoft.com/office/drawing/2014/main" id="{CA231365-74D7-B19C-97F3-F3DE877E5A7F}"/>
                  </a:ext>
                </a:extLst>
              </p:cNvPr>
              <p:cNvSpPr txBox="1">
                <a:spLocks noChangeAspect="1" noChangeArrowheads="1"/>
              </p:cNvSpPr>
              <p:nvPr/>
            </p:nvSpPr>
            <p:spPr bwMode="auto">
              <a:xfrm>
                <a:off x="4127" y="668"/>
                <a:ext cx="197"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8" name="Group 12">
              <a:extLst>
                <a:ext uri="{FF2B5EF4-FFF2-40B4-BE49-F238E27FC236}">
                  <a16:creationId xmlns:a16="http://schemas.microsoft.com/office/drawing/2014/main" id="{59262AF0-419A-CD89-E84A-5A5D2E501C65}"/>
                </a:ext>
              </a:extLst>
            </p:cNvPr>
            <p:cNvGrpSpPr>
              <a:grpSpLocks noChangeAspect="1"/>
            </p:cNvGrpSpPr>
            <p:nvPr/>
          </p:nvGrpSpPr>
          <p:grpSpPr bwMode="auto">
            <a:xfrm>
              <a:off x="3963" y="110"/>
              <a:ext cx="207" cy="236"/>
              <a:chOff x="4387" y="628"/>
              <a:chExt cx="228" cy="267"/>
            </a:xfrm>
          </p:grpSpPr>
          <p:sp>
            <p:nvSpPr>
              <p:cNvPr id="60" name="Freeform 13">
                <a:extLst>
                  <a:ext uri="{FF2B5EF4-FFF2-40B4-BE49-F238E27FC236}">
                    <a16:creationId xmlns:a16="http://schemas.microsoft.com/office/drawing/2014/main" id="{FD48D30B-A13F-1DDD-29D9-9D7A2BD44358}"/>
                  </a:ext>
                </a:extLst>
              </p:cNvPr>
              <p:cNvSpPr>
                <a:spLocks noChangeAspect="1"/>
              </p:cNvSpPr>
              <p:nvPr/>
            </p:nvSpPr>
            <p:spPr bwMode="auto">
              <a:xfrm>
                <a:off x="4387" y="628"/>
                <a:ext cx="228" cy="267"/>
              </a:xfrm>
              <a:custGeom>
                <a:avLst/>
                <a:gdLst>
                  <a:gd name="T0" fmla="*/ 0 w 228"/>
                  <a:gd name="T1" fmla="*/ 266 h 267"/>
                  <a:gd name="T2" fmla="*/ 227 w 228"/>
                  <a:gd name="T3" fmla="*/ 266 h 267"/>
                  <a:gd name="T4" fmla="*/ 227 w 228"/>
                  <a:gd name="T5" fmla="*/ 0 h 267"/>
                  <a:gd name="T6" fmla="*/ 0 w 228"/>
                  <a:gd name="T7" fmla="*/ 0 h 267"/>
                  <a:gd name="T8" fmla="*/ 0 w 228"/>
                  <a:gd name="T9" fmla="*/ 266 h 267"/>
                  <a:gd name="T10" fmla="*/ 0 w 228"/>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267">
                    <a:moveTo>
                      <a:pt x="0" y="266"/>
                    </a:moveTo>
                    <a:lnTo>
                      <a:pt x="227" y="266"/>
                    </a:lnTo>
                    <a:lnTo>
                      <a:pt x="227" y="0"/>
                    </a:lnTo>
                    <a:lnTo>
                      <a:pt x="0" y="0"/>
                    </a:lnTo>
                    <a:lnTo>
                      <a:pt x="0" y="266"/>
                    </a:lnTo>
                  </a:path>
                </a:pathLst>
              </a:custGeom>
              <a:solidFill>
                <a:srgbClr val="FFBF18"/>
              </a:solidFill>
              <a:ln w="18653" cap="flat" cmpd="sng">
                <a:solidFill>
                  <a:srgbClr val="FFBF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61" name="Text Box 14">
                <a:extLst>
                  <a:ext uri="{FF2B5EF4-FFF2-40B4-BE49-F238E27FC236}">
                    <a16:creationId xmlns:a16="http://schemas.microsoft.com/office/drawing/2014/main" id="{D97890EC-C091-8052-56B5-F779B13A9ECA}"/>
                  </a:ext>
                </a:extLst>
              </p:cNvPr>
              <p:cNvSpPr txBox="1">
                <a:spLocks noChangeAspect="1" noChangeArrowheads="1"/>
              </p:cNvSpPr>
              <p:nvPr/>
            </p:nvSpPr>
            <p:spPr bwMode="auto">
              <a:xfrm>
                <a:off x="4408" y="667"/>
                <a:ext cx="19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9" name="Group 15">
              <a:extLst>
                <a:ext uri="{FF2B5EF4-FFF2-40B4-BE49-F238E27FC236}">
                  <a16:creationId xmlns:a16="http://schemas.microsoft.com/office/drawing/2014/main" id="{AF82D2FA-2559-FC1D-62B1-FF60356D5618}"/>
                </a:ext>
              </a:extLst>
            </p:cNvPr>
            <p:cNvGrpSpPr>
              <a:grpSpLocks noChangeAspect="1"/>
            </p:cNvGrpSpPr>
            <p:nvPr/>
          </p:nvGrpSpPr>
          <p:grpSpPr bwMode="auto">
            <a:xfrm>
              <a:off x="4189" y="108"/>
              <a:ext cx="34" cy="235"/>
              <a:chOff x="4635" y="626"/>
              <a:chExt cx="38" cy="266"/>
            </a:xfrm>
          </p:grpSpPr>
          <p:sp>
            <p:nvSpPr>
              <p:cNvPr id="58" name="Freeform 16">
                <a:extLst>
                  <a:ext uri="{FF2B5EF4-FFF2-40B4-BE49-F238E27FC236}">
                    <a16:creationId xmlns:a16="http://schemas.microsoft.com/office/drawing/2014/main" id="{C2C375BF-3443-375F-0835-48C2E94EC30A}"/>
                  </a:ext>
                </a:extLst>
              </p:cNvPr>
              <p:cNvSpPr>
                <a:spLocks noChangeAspect="1"/>
              </p:cNvSpPr>
              <p:nvPr/>
            </p:nvSpPr>
            <p:spPr bwMode="auto">
              <a:xfrm>
                <a:off x="4635" y="626"/>
                <a:ext cx="38" cy="266"/>
              </a:xfrm>
              <a:custGeom>
                <a:avLst/>
                <a:gdLst>
                  <a:gd name="T0" fmla="*/ 0 w 38"/>
                  <a:gd name="T1" fmla="*/ 265 h 266"/>
                  <a:gd name="T2" fmla="*/ 37 w 38"/>
                  <a:gd name="T3" fmla="*/ 265 h 266"/>
                  <a:gd name="T4" fmla="*/ 37 w 38"/>
                  <a:gd name="T5" fmla="*/ 0 h 266"/>
                  <a:gd name="T6" fmla="*/ 0 w 38"/>
                  <a:gd name="T7" fmla="*/ 0 h 266"/>
                  <a:gd name="T8" fmla="*/ 0 w 38"/>
                  <a:gd name="T9" fmla="*/ 265 h 266"/>
                  <a:gd name="T10" fmla="*/ 0 w 38"/>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66">
                    <a:moveTo>
                      <a:pt x="0" y="265"/>
                    </a:moveTo>
                    <a:lnTo>
                      <a:pt x="37" y="265"/>
                    </a:lnTo>
                    <a:lnTo>
                      <a:pt x="37" y="0"/>
                    </a:lnTo>
                    <a:lnTo>
                      <a:pt x="0" y="0"/>
                    </a:lnTo>
                    <a:lnTo>
                      <a:pt x="0" y="265"/>
                    </a:lnTo>
                  </a:path>
                </a:pathLst>
              </a:custGeom>
              <a:solidFill>
                <a:srgbClr val="00A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59" name="Text Box 17">
                <a:extLst>
                  <a:ext uri="{FF2B5EF4-FFF2-40B4-BE49-F238E27FC236}">
                    <a16:creationId xmlns:a16="http://schemas.microsoft.com/office/drawing/2014/main" id="{329BF0B3-4C58-140A-0534-F3AA12C06F1F}"/>
                  </a:ext>
                </a:extLst>
              </p:cNvPr>
              <p:cNvSpPr txBox="1">
                <a:spLocks noChangeAspect="1" noChangeArrowheads="1"/>
              </p:cNvSpPr>
              <p:nvPr/>
            </p:nvSpPr>
            <p:spPr bwMode="auto">
              <a:xfrm>
                <a:off x="4638" y="665"/>
                <a:ext cx="32"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0" name="Group 18">
              <a:extLst>
                <a:ext uri="{FF2B5EF4-FFF2-40B4-BE49-F238E27FC236}">
                  <a16:creationId xmlns:a16="http://schemas.microsoft.com/office/drawing/2014/main" id="{742E73C2-363C-F1AB-B653-FE26A5E11F40}"/>
                </a:ext>
              </a:extLst>
            </p:cNvPr>
            <p:cNvGrpSpPr>
              <a:grpSpLocks noChangeAspect="1"/>
            </p:cNvGrpSpPr>
            <p:nvPr/>
          </p:nvGrpSpPr>
          <p:grpSpPr bwMode="auto">
            <a:xfrm>
              <a:off x="4255" y="115"/>
              <a:ext cx="240" cy="222"/>
              <a:chOff x="4708" y="633"/>
              <a:chExt cx="264" cy="252"/>
            </a:xfrm>
          </p:grpSpPr>
          <p:sp>
            <p:nvSpPr>
              <p:cNvPr id="56" name="Freeform 19">
                <a:extLst>
                  <a:ext uri="{FF2B5EF4-FFF2-40B4-BE49-F238E27FC236}">
                    <a16:creationId xmlns:a16="http://schemas.microsoft.com/office/drawing/2014/main" id="{60A70DB9-E0ED-946B-5CCC-B43D433E65BB}"/>
                  </a:ext>
                </a:extLst>
              </p:cNvPr>
              <p:cNvSpPr>
                <a:spLocks noChangeAspect="1"/>
              </p:cNvSpPr>
              <p:nvPr/>
            </p:nvSpPr>
            <p:spPr bwMode="auto">
              <a:xfrm>
                <a:off x="4708" y="633"/>
                <a:ext cx="264" cy="252"/>
              </a:xfrm>
              <a:custGeom>
                <a:avLst/>
                <a:gdLst>
                  <a:gd name="T0" fmla="*/ 0 w 264"/>
                  <a:gd name="T1" fmla="*/ 251 h 252"/>
                  <a:gd name="T2" fmla="*/ 263 w 264"/>
                  <a:gd name="T3" fmla="*/ 251 h 252"/>
                  <a:gd name="T4" fmla="*/ 263 w 264"/>
                  <a:gd name="T5" fmla="*/ 0 h 252"/>
                  <a:gd name="T6" fmla="*/ 0 w 264"/>
                  <a:gd name="T7" fmla="*/ 0 h 252"/>
                  <a:gd name="T8" fmla="*/ 0 w 264"/>
                  <a:gd name="T9" fmla="*/ 251 h 252"/>
                  <a:gd name="T10" fmla="*/ 0 w 264"/>
                  <a:gd name="T11" fmla="*/ 251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4" h="252">
                    <a:moveTo>
                      <a:pt x="0" y="251"/>
                    </a:moveTo>
                    <a:lnTo>
                      <a:pt x="263" y="251"/>
                    </a:lnTo>
                    <a:lnTo>
                      <a:pt x="263" y="0"/>
                    </a:lnTo>
                    <a:lnTo>
                      <a:pt x="0" y="0"/>
                    </a:lnTo>
                    <a:lnTo>
                      <a:pt x="0" y="251"/>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57" name="Text Box 20">
                <a:extLst>
                  <a:ext uri="{FF2B5EF4-FFF2-40B4-BE49-F238E27FC236}">
                    <a16:creationId xmlns:a16="http://schemas.microsoft.com/office/drawing/2014/main" id="{15BA1567-88E3-CA6C-56B7-694193E47B88}"/>
                  </a:ext>
                </a:extLst>
              </p:cNvPr>
              <p:cNvSpPr txBox="1">
                <a:spLocks noChangeAspect="1" noChangeArrowheads="1"/>
              </p:cNvSpPr>
              <p:nvPr/>
            </p:nvSpPr>
            <p:spPr bwMode="auto">
              <a:xfrm>
                <a:off x="4732" y="670"/>
                <a:ext cx="226"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500">
                    <a:solidFill>
                      <a:srgbClr val="A11F12"/>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1" name="Group 21">
              <a:extLst>
                <a:ext uri="{FF2B5EF4-FFF2-40B4-BE49-F238E27FC236}">
                  <a16:creationId xmlns:a16="http://schemas.microsoft.com/office/drawing/2014/main" id="{51AC2E4C-85E8-C98D-B4FD-3BF263AE9D90}"/>
                </a:ext>
              </a:extLst>
            </p:cNvPr>
            <p:cNvGrpSpPr>
              <a:grpSpLocks noChangeAspect="1"/>
            </p:cNvGrpSpPr>
            <p:nvPr/>
          </p:nvGrpSpPr>
          <p:grpSpPr bwMode="auto">
            <a:xfrm>
              <a:off x="4373" y="367"/>
              <a:ext cx="77" cy="235"/>
              <a:chOff x="4838" y="919"/>
              <a:chExt cx="84" cy="267"/>
            </a:xfrm>
          </p:grpSpPr>
          <p:sp>
            <p:nvSpPr>
              <p:cNvPr id="54" name="Freeform 22">
                <a:extLst>
                  <a:ext uri="{FF2B5EF4-FFF2-40B4-BE49-F238E27FC236}">
                    <a16:creationId xmlns:a16="http://schemas.microsoft.com/office/drawing/2014/main" id="{EAF922B3-53FB-094E-B718-2923AA80253A}"/>
                  </a:ext>
                </a:extLst>
              </p:cNvPr>
              <p:cNvSpPr>
                <a:spLocks noChangeAspect="1"/>
              </p:cNvSpPr>
              <p:nvPr/>
            </p:nvSpPr>
            <p:spPr bwMode="auto">
              <a:xfrm>
                <a:off x="4838" y="919"/>
                <a:ext cx="84" cy="267"/>
              </a:xfrm>
              <a:custGeom>
                <a:avLst/>
                <a:gdLst>
                  <a:gd name="T0" fmla="*/ 0 w 84"/>
                  <a:gd name="T1" fmla="*/ 266 h 267"/>
                  <a:gd name="T2" fmla="*/ 83 w 84"/>
                  <a:gd name="T3" fmla="*/ 266 h 267"/>
                  <a:gd name="T4" fmla="*/ 83 w 84"/>
                  <a:gd name="T5" fmla="*/ 0 h 267"/>
                  <a:gd name="T6" fmla="*/ 0 w 84"/>
                  <a:gd name="T7" fmla="*/ 0 h 267"/>
                  <a:gd name="T8" fmla="*/ 0 w 84"/>
                  <a:gd name="T9" fmla="*/ 266 h 267"/>
                  <a:gd name="T10" fmla="*/ 0 w 84"/>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267">
                    <a:moveTo>
                      <a:pt x="0" y="266"/>
                    </a:moveTo>
                    <a:lnTo>
                      <a:pt x="83" y="266"/>
                    </a:lnTo>
                    <a:lnTo>
                      <a:pt x="83" y="0"/>
                    </a:lnTo>
                    <a:lnTo>
                      <a:pt x="0" y="0"/>
                    </a:lnTo>
                    <a:lnTo>
                      <a:pt x="0" y="266"/>
                    </a:lnTo>
                  </a:path>
                </a:pathLst>
              </a:custGeom>
              <a:solidFill>
                <a:srgbClr val="00A000"/>
              </a:solidFill>
              <a:ln w="18653" cap="flat" cmpd="sng">
                <a:solidFill>
                  <a:srgbClr val="FFBF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55" name="Text Box 23">
                <a:extLst>
                  <a:ext uri="{FF2B5EF4-FFF2-40B4-BE49-F238E27FC236}">
                    <a16:creationId xmlns:a16="http://schemas.microsoft.com/office/drawing/2014/main" id="{BC62B86A-794E-0A34-289A-5807C0206625}"/>
                  </a:ext>
                </a:extLst>
              </p:cNvPr>
              <p:cNvSpPr txBox="1">
                <a:spLocks noChangeAspect="1" noChangeArrowheads="1"/>
              </p:cNvSpPr>
              <p:nvPr/>
            </p:nvSpPr>
            <p:spPr bwMode="auto">
              <a:xfrm>
                <a:off x="4846" y="959"/>
                <a:ext cx="71"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2" name="Group 24">
              <a:extLst>
                <a:ext uri="{FF2B5EF4-FFF2-40B4-BE49-F238E27FC236}">
                  <a16:creationId xmlns:a16="http://schemas.microsoft.com/office/drawing/2014/main" id="{0018D9DB-8F5E-5592-E08B-24D38C5DE52C}"/>
                </a:ext>
              </a:extLst>
            </p:cNvPr>
            <p:cNvGrpSpPr>
              <a:grpSpLocks noChangeAspect="1"/>
            </p:cNvGrpSpPr>
            <p:nvPr/>
          </p:nvGrpSpPr>
          <p:grpSpPr bwMode="auto">
            <a:xfrm>
              <a:off x="4027" y="372"/>
              <a:ext cx="310" cy="236"/>
              <a:chOff x="4457" y="925"/>
              <a:chExt cx="341" cy="267"/>
            </a:xfrm>
          </p:grpSpPr>
          <p:sp>
            <p:nvSpPr>
              <p:cNvPr id="52" name="Freeform 25">
                <a:extLst>
                  <a:ext uri="{FF2B5EF4-FFF2-40B4-BE49-F238E27FC236}">
                    <a16:creationId xmlns:a16="http://schemas.microsoft.com/office/drawing/2014/main" id="{4A3D59A6-7C17-F6F5-E2DB-D2A32B28B3EA}"/>
                  </a:ext>
                </a:extLst>
              </p:cNvPr>
              <p:cNvSpPr>
                <a:spLocks noChangeAspect="1"/>
              </p:cNvSpPr>
              <p:nvPr/>
            </p:nvSpPr>
            <p:spPr bwMode="auto">
              <a:xfrm>
                <a:off x="4457" y="925"/>
                <a:ext cx="341" cy="267"/>
              </a:xfrm>
              <a:custGeom>
                <a:avLst/>
                <a:gdLst>
                  <a:gd name="T0" fmla="*/ 0 w 341"/>
                  <a:gd name="T1" fmla="*/ 266 h 267"/>
                  <a:gd name="T2" fmla="*/ 340 w 341"/>
                  <a:gd name="T3" fmla="*/ 266 h 267"/>
                  <a:gd name="T4" fmla="*/ 340 w 341"/>
                  <a:gd name="T5" fmla="*/ 0 h 267"/>
                  <a:gd name="T6" fmla="*/ 0 w 341"/>
                  <a:gd name="T7" fmla="*/ 0 h 267"/>
                  <a:gd name="T8" fmla="*/ 0 w 341"/>
                  <a:gd name="T9" fmla="*/ 266 h 267"/>
                  <a:gd name="T10" fmla="*/ 0 w 341"/>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1" h="267">
                    <a:moveTo>
                      <a:pt x="0" y="266"/>
                    </a:moveTo>
                    <a:lnTo>
                      <a:pt x="340" y="266"/>
                    </a:lnTo>
                    <a:lnTo>
                      <a:pt x="340" y="0"/>
                    </a:lnTo>
                    <a:lnTo>
                      <a:pt x="0" y="0"/>
                    </a:lnTo>
                    <a:lnTo>
                      <a:pt x="0" y="266"/>
                    </a:lnTo>
                  </a:path>
                </a:pathLst>
              </a:custGeom>
              <a:solidFill>
                <a:srgbClr val="FFBF18"/>
              </a:solidFill>
              <a:ln w="18653" cap="flat" cmpd="sng">
                <a:solidFill>
                  <a:srgbClr val="FFBF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53" name="Text Box 26">
                <a:extLst>
                  <a:ext uri="{FF2B5EF4-FFF2-40B4-BE49-F238E27FC236}">
                    <a16:creationId xmlns:a16="http://schemas.microsoft.com/office/drawing/2014/main" id="{4136B3F5-43D4-5682-29AD-9A5C8DE0B306}"/>
                  </a:ext>
                </a:extLst>
              </p:cNvPr>
              <p:cNvSpPr txBox="1">
                <a:spLocks noChangeAspect="1" noChangeArrowheads="1"/>
              </p:cNvSpPr>
              <p:nvPr/>
            </p:nvSpPr>
            <p:spPr bwMode="auto">
              <a:xfrm>
                <a:off x="4488" y="965"/>
                <a:ext cx="292"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3" name="Group 27">
              <a:extLst>
                <a:ext uri="{FF2B5EF4-FFF2-40B4-BE49-F238E27FC236}">
                  <a16:creationId xmlns:a16="http://schemas.microsoft.com/office/drawing/2014/main" id="{509F379B-C1EF-0516-D634-26D5627ACDF0}"/>
                </a:ext>
              </a:extLst>
            </p:cNvPr>
            <p:cNvGrpSpPr>
              <a:grpSpLocks noChangeAspect="1"/>
            </p:cNvGrpSpPr>
            <p:nvPr/>
          </p:nvGrpSpPr>
          <p:grpSpPr bwMode="auto">
            <a:xfrm>
              <a:off x="3702" y="374"/>
              <a:ext cx="299" cy="235"/>
              <a:chOff x="4100" y="927"/>
              <a:chExt cx="329" cy="266"/>
            </a:xfrm>
          </p:grpSpPr>
          <p:sp>
            <p:nvSpPr>
              <p:cNvPr id="50" name="Freeform 28">
                <a:extLst>
                  <a:ext uri="{FF2B5EF4-FFF2-40B4-BE49-F238E27FC236}">
                    <a16:creationId xmlns:a16="http://schemas.microsoft.com/office/drawing/2014/main" id="{B5AE75C3-7BAF-5185-1CA2-03CC9B4B6625}"/>
                  </a:ext>
                </a:extLst>
              </p:cNvPr>
              <p:cNvSpPr>
                <a:spLocks noChangeAspect="1"/>
              </p:cNvSpPr>
              <p:nvPr/>
            </p:nvSpPr>
            <p:spPr bwMode="auto">
              <a:xfrm>
                <a:off x="4100" y="927"/>
                <a:ext cx="329" cy="266"/>
              </a:xfrm>
              <a:custGeom>
                <a:avLst/>
                <a:gdLst>
                  <a:gd name="T0" fmla="*/ 0 w 329"/>
                  <a:gd name="T1" fmla="*/ 265 h 266"/>
                  <a:gd name="T2" fmla="*/ 328 w 329"/>
                  <a:gd name="T3" fmla="*/ 265 h 266"/>
                  <a:gd name="T4" fmla="*/ 328 w 329"/>
                  <a:gd name="T5" fmla="*/ 0 h 266"/>
                  <a:gd name="T6" fmla="*/ 0 w 329"/>
                  <a:gd name="T7" fmla="*/ 0 h 266"/>
                  <a:gd name="T8" fmla="*/ 0 w 329"/>
                  <a:gd name="T9" fmla="*/ 265 h 266"/>
                  <a:gd name="T10" fmla="*/ 0 w 329"/>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9" h="266">
                    <a:moveTo>
                      <a:pt x="0" y="265"/>
                    </a:moveTo>
                    <a:lnTo>
                      <a:pt x="328" y="265"/>
                    </a:lnTo>
                    <a:lnTo>
                      <a:pt x="328" y="0"/>
                    </a:lnTo>
                    <a:lnTo>
                      <a:pt x="0" y="0"/>
                    </a:lnTo>
                    <a:lnTo>
                      <a:pt x="0" y="265"/>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51" name="Text Box 29">
                <a:extLst>
                  <a:ext uri="{FF2B5EF4-FFF2-40B4-BE49-F238E27FC236}">
                    <a16:creationId xmlns:a16="http://schemas.microsoft.com/office/drawing/2014/main" id="{7EB84ADC-208C-E5C7-1BD6-D6D3A999A166}"/>
                  </a:ext>
                </a:extLst>
              </p:cNvPr>
              <p:cNvSpPr txBox="1">
                <a:spLocks noChangeAspect="1" noChangeArrowheads="1"/>
              </p:cNvSpPr>
              <p:nvPr/>
            </p:nvSpPr>
            <p:spPr bwMode="auto">
              <a:xfrm>
                <a:off x="4131" y="966"/>
                <a:ext cx="280"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4" name="Group 30">
              <a:extLst>
                <a:ext uri="{FF2B5EF4-FFF2-40B4-BE49-F238E27FC236}">
                  <a16:creationId xmlns:a16="http://schemas.microsoft.com/office/drawing/2014/main" id="{AC59F793-E3D2-9C9C-7D3D-4B1B15C7CAE2}"/>
                </a:ext>
              </a:extLst>
            </p:cNvPr>
            <p:cNvGrpSpPr>
              <a:grpSpLocks noChangeAspect="1"/>
            </p:cNvGrpSpPr>
            <p:nvPr/>
          </p:nvGrpSpPr>
          <p:grpSpPr bwMode="auto">
            <a:xfrm>
              <a:off x="3603" y="372"/>
              <a:ext cx="75" cy="235"/>
              <a:chOff x="3991" y="925"/>
              <a:chExt cx="82" cy="266"/>
            </a:xfrm>
          </p:grpSpPr>
          <p:sp>
            <p:nvSpPr>
              <p:cNvPr id="48" name="Freeform 31">
                <a:extLst>
                  <a:ext uri="{FF2B5EF4-FFF2-40B4-BE49-F238E27FC236}">
                    <a16:creationId xmlns:a16="http://schemas.microsoft.com/office/drawing/2014/main" id="{51F1A944-6A2D-4B5E-7118-13A8A9D43504}"/>
                  </a:ext>
                </a:extLst>
              </p:cNvPr>
              <p:cNvSpPr>
                <a:spLocks noChangeAspect="1"/>
              </p:cNvSpPr>
              <p:nvPr/>
            </p:nvSpPr>
            <p:spPr bwMode="auto">
              <a:xfrm>
                <a:off x="3991" y="925"/>
                <a:ext cx="82" cy="266"/>
              </a:xfrm>
              <a:custGeom>
                <a:avLst/>
                <a:gdLst>
                  <a:gd name="T0" fmla="*/ 0 w 82"/>
                  <a:gd name="T1" fmla="*/ 265 h 266"/>
                  <a:gd name="T2" fmla="*/ 81 w 82"/>
                  <a:gd name="T3" fmla="*/ 265 h 266"/>
                  <a:gd name="T4" fmla="*/ 81 w 82"/>
                  <a:gd name="T5" fmla="*/ 0 h 266"/>
                  <a:gd name="T6" fmla="*/ 0 w 82"/>
                  <a:gd name="T7" fmla="*/ 0 h 266"/>
                  <a:gd name="T8" fmla="*/ 0 w 82"/>
                  <a:gd name="T9" fmla="*/ 265 h 266"/>
                  <a:gd name="T10" fmla="*/ 0 w 82"/>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266">
                    <a:moveTo>
                      <a:pt x="0" y="265"/>
                    </a:moveTo>
                    <a:lnTo>
                      <a:pt x="81" y="265"/>
                    </a:lnTo>
                    <a:lnTo>
                      <a:pt x="81" y="0"/>
                    </a:lnTo>
                    <a:lnTo>
                      <a:pt x="0" y="0"/>
                    </a:lnTo>
                    <a:lnTo>
                      <a:pt x="0" y="265"/>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49" name="Text Box 32">
                <a:extLst>
                  <a:ext uri="{FF2B5EF4-FFF2-40B4-BE49-F238E27FC236}">
                    <a16:creationId xmlns:a16="http://schemas.microsoft.com/office/drawing/2014/main" id="{76EC4C18-8486-E66F-0F97-2F12AF536554}"/>
                  </a:ext>
                </a:extLst>
              </p:cNvPr>
              <p:cNvSpPr txBox="1">
                <a:spLocks noChangeAspect="1" noChangeArrowheads="1"/>
              </p:cNvSpPr>
              <p:nvPr/>
            </p:nvSpPr>
            <p:spPr bwMode="auto">
              <a:xfrm>
                <a:off x="3998" y="964"/>
                <a:ext cx="6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5" name="Group 33">
              <a:extLst>
                <a:ext uri="{FF2B5EF4-FFF2-40B4-BE49-F238E27FC236}">
                  <a16:creationId xmlns:a16="http://schemas.microsoft.com/office/drawing/2014/main" id="{C4ADD1AF-593E-F35D-90C0-E8E6C25BC9FD}"/>
                </a:ext>
              </a:extLst>
            </p:cNvPr>
            <p:cNvGrpSpPr>
              <a:grpSpLocks noChangeAspect="1"/>
            </p:cNvGrpSpPr>
            <p:nvPr/>
          </p:nvGrpSpPr>
          <p:grpSpPr bwMode="auto">
            <a:xfrm>
              <a:off x="3370" y="371"/>
              <a:ext cx="208" cy="236"/>
              <a:chOff x="3735" y="924"/>
              <a:chExt cx="228" cy="267"/>
            </a:xfrm>
          </p:grpSpPr>
          <p:sp>
            <p:nvSpPr>
              <p:cNvPr id="46" name="Freeform 34">
                <a:extLst>
                  <a:ext uri="{FF2B5EF4-FFF2-40B4-BE49-F238E27FC236}">
                    <a16:creationId xmlns:a16="http://schemas.microsoft.com/office/drawing/2014/main" id="{E8794BEF-E54A-B6BC-8DDD-9CBA913E8163}"/>
                  </a:ext>
                </a:extLst>
              </p:cNvPr>
              <p:cNvSpPr>
                <a:spLocks noChangeAspect="1"/>
              </p:cNvSpPr>
              <p:nvPr/>
            </p:nvSpPr>
            <p:spPr bwMode="auto">
              <a:xfrm>
                <a:off x="3735" y="924"/>
                <a:ext cx="228" cy="267"/>
              </a:xfrm>
              <a:custGeom>
                <a:avLst/>
                <a:gdLst>
                  <a:gd name="T0" fmla="*/ 0 w 228"/>
                  <a:gd name="T1" fmla="*/ 266 h 267"/>
                  <a:gd name="T2" fmla="*/ 227 w 228"/>
                  <a:gd name="T3" fmla="*/ 266 h 267"/>
                  <a:gd name="T4" fmla="*/ 227 w 228"/>
                  <a:gd name="T5" fmla="*/ 0 h 267"/>
                  <a:gd name="T6" fmla="*/ 0 w 228"/>
                  <a:gd name="T7" fmla="*/ 0 h 267"/>
                  <a:gd name="T8" fmla="*/ 0 w 228"/>
                  <a:gd name="T9" fmla="*/ 266 h 267"/>
                  <a:gd name="T10" fmla="*/ 0 w 228"/>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267">
                    <a:moveTo>
                      <a:pt x="0" y="266"/>
                    </a:moveTo>
                    <a:lnTo>
                      <a:pt x="227" y="266"/>
                    </a:lnTo>
                    <a:lnTo>
                      <a:pt x="227" y="0"/>
                    </a:lnTo>
                    <a:lnTo>
                      <a:pt x="0" y="0"/>
                    </a:lnTo>
                    <a:lnTo>
                      <a:pt x="0" y="266"/>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47" name="Text Box 35">
                <a:extLst>
                  <a:ext uri="{FF2B5EF4-FFF2-40B4-BE49-F238E27FC236}">
                    <a16:creationId xmlns:a16="http://schemas.microsoft.com/office/drawing/2014/main" id="{210C5CE8-10C1-ED5A-BC0B-FEA14F56AC9C}"/>
                  </a:ext>
                </a:extLst>
              </p:cNvPr>
              <p:cNvSpPr txBox="1">
                <a:spLocks noChangeAspect="1" noChangeArrowheads="1"/>
              </p:cNvSpPr>
              <p:nvPr/>
            </p:nvSpPr>
            <p:spPr bwMode="auto">
              <a:xfrm>
                <a:off x="3756" y="963"/>
                <a:ext cx="19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6" name="Group 36">
              <a:extLst>
                <a:ext uri="{FF2B5EF4-FFF2-40B4-BE49-F238E27FC236}">
                  <a16:creationId xmlns:a16="http://schemas.microsoft.com/office/drawing/2014/main" id="{26A2B74C-8CAC-54E0-7B65-25D3D2B3D43A}"/>
                </a:ext>
              </a:extLst>
            </p:cNvPr>
            <p:cNvGrpSpPr>
              <a:grpSpLocks noChangeAspect="1"/>
            </p:cNvGrpSpPr>
            <p:nvPr/>
          </p:nvGrpSpPr>
          <p:grpSpPr bwMode="auto">
            <a:xfrm>
              <a:off x="3403" y="609"/>
              <a:ext cx="311" cy="235"/>
              <a:chOff x="3771" y="1193"/>
              <a:chExt cx="342" cy="267"/>
            </a:xfrm>
          </p:grpSpPr>
          <p:sp>
            <p:nvSpPr>
              <p:cNvPr id="44" name="Freeform 37">
                <a:extLst>
                  <a:ext uri="{FF2B5EF4-FFF2-40B4-BE49-F238E27FC236}">
                    <a16:creationId xmlns:a16="http://schemas.microsoft.com/office/drawing/2014/main" id="{D221EE27-E611-C8EF-3B91-1B7934DB3DAD}"/>
                  </a:ext>
                </a:extLst>
              </p:cNvPr>
              <p:cNvSpPr>
                <a:spLocks noChangeAspect="1"/>
              </p:cNvSpPr>
              <p:nvPr/>
            </p:nvSpPr>
            <p:spPr bwMode="auto">
              <a:xfrm>
                <a:off x="3771" y="1193"/>
                <a:ext cx="342" cy="267"/>
              </a:xfrm>
              <a:custGeom>
                <a:avLst/>
                <a:gdLst>
                  <a:gd name="T0" fmla="*/ 0 w 342"/>
                  <a:gd name="T1" fmla="*/ 266 h 267"/>
                  <a:gd name="T2" fmla="*/ 341 w 342"/>
                  <a:gd name="T3" fmla="*/ 266 h 267"/>
                  <a:gd name="T4" fmla="*/ 341 w 342"/>
                  <a:gd name="T5" fmla="*/ 0 h 267"/>
                  <a:gd name="T6" fmla="*/ 0 w 342"/>
                  <a:gd name="T7" fmla="*/ 0 h 267"/>
                  <a:gd name="T8" fmla="*/ 0 w 342"/>
                  <a:gd name="T9" fmla="*/ 266 h 267"/>
                  <a:gd name="T10" fmla="*/ 0 w 342"/>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2" h="267">
                    <a:moveTo>
                      <a:pt x="0" y="266"/>
                    </a:moveTo>
                    <a:lnTo>
                      <a:pt x="341" y="266"/>
                    </a:lnTo>
                    <a:lnTo>
                      <a:pt x="341" y="0"/>
                    </a:lnTo>
                    <a:lnTo>
                      <a:pt x="0" y="0"/>
                    </a:lnTo>
                    <a:lnTo>
                      <a:pt x="0" y="266"/>
                    </a:lnTo>
                  </a:path>
                </a:pathLst>
              </a:custGeom>
              <a:solidFill>
                <a:srgbClr val="FF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45" name="Text Box 38">
                <a:extLst>
                  <a:ext uri="{FF2B5EF4-FFF2-40B4-BE49-F238E27FC236}">
                    <a16:creationId xmlns:a16="http://schemas.microsoft.com/office/drawing/2014/main" id="{0D272B1B-8CB4-8DDE-678A-8609030B5046}"/>
                  </a:ext>
                </a:extLst>
              </p:cNvPr>
              <p:cNvSpPr txBox="1">
                <a:spLocks noChangeAspect="1" noChangeArrowheads="1"/>
              </p:cNvSpPr>
              <p:nvPr/>
            </p:nvSpPr>
            <p:spPr bwMode="auto">
              <a:xfrm>
                <a:off x="3802" y="1233"/>
                <a:ext cx="292"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7" name="Group 39">
              <a:extLst>
                <a:ext uri="{FF2B5EF4-FFF2-40B4-BE49-F238E27FC236}">
                  <a16:creationId xmlns:a16="http://schemas.microsoft.com/office/drawing/2014/main" id="{FAE6F382-C1BF-B231-88B5-AA42FA9782C8}"/>
                </a:ext>
              </a:extLst>
            </p:cNvPr>
            <p:cNvGrpSpPr>
              <a:grpSpLocks noChangeAspect="1"/>
            </p:cNvGrpSpPr>
            <p:nvPr/>
          </p:nvGrpSpPr>
          <p:grpSpPr bwMode="auto">
            <a:xfrm>
              <a:off x="3742" y="617"/>
              <a:ext cx="208" cy="235"/>
              <a:chOff x="4144" y="1202"/>
              <a:chExt cx="229" cy="267"/>
            </a:xfrm>
          </p:grpSpPr>
          <p:sp>
            <p:nvSpPr>
              <p:cNvPr id="42" name="Freeform 40">
                <a:extLst>
                  <a:ext uri="{FF2B5EF4-FFF2-40B4-BE49-F238E27FC236}">
                    <a16:creationId xmlns:a16="http://schemas.microsoft.com/office/drawing/2014/main" id="{043DF8BC-7095-0EF1-616E-16E8E59C0A96}"/>
                  </a:ext>
                </a:extLst>
              </p:cNvPr>
              <p:cNvSpPr>
                <a:spLocks noChangeAspect="1"/>
              </p:cNvSpPr>
              <p:nvPr/>
            </p:nvSpPr>
            <p:spPr bwMode="auto">
              <a:xfrm>
                <a:off x="4144" y="1202"/>
                <a:ext cx="229" cy="267"/>
              </a:xfrm>
              <a:custGeom>
                <a:avLst/>
                <a:gdLst>
                  <a:gd name="T0" fmla="*/ 0 w 229"/>
                  <a:gd name="T1" fmla="*/ 266 h 267"/>
                  <a:gd name="T2" fmla="*/ 228 w 229"/>
                  <a:gd name="T3" fmla="*/ 266 h 267"/>
                  <a:gd name="T4" fmla="*/ 228 w 229"/>
                  <a:gd name="T5" fmla="*/ 0 h 267"/>
                  <a:gd name="T6" fmla="*/ 0 w 229"/>
                  <a:gd name="T7" fmla="*/ 0 h 267"/>
                  <a:gd name="T8" fmla="*/ 0 w 229"/>
                  <a:gd name="T9" fmla="*/ 266 h 267"/>
                  <a:gd name="T10" fmla="*/ 0 w 229"/>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9" h="267">
                    <a:moveTo>
                      <a:pt x="0" y="266"/>
                    </a:moveTo>
                    <a:lnTo>
                      <a:pt x="228" y="266"/>
                    </a:lnTo>
                    <a:lnTo>
                      <a:pt x="228" y="0"/>
                    </a:lnTo>
                    <a:lnTo>
                      <a:pt x="0" y="0"/>
                    </a:lnTo>
                    <a:lnTo>
                      <a:pt x="0" y="266"/>
                    </a:lnTo>
                  </a:path>
                </a:pathLst>
              </a:custGeom>
              <a:solidFill>
                <a:srgbClr val="FF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43" name="Text Box 41">
                <a:extLst>
                  <a:ext uri="{FF2B5EF4-FFF2-40B4-BE49-F238E27FC236}">
                    <a16:creationId xmlns:a16="http://schemas.microsoft.com/office/drawing/2014/main" id="{84395709-A30E-9B22-0BD5-199086BF9DA2}"/>
                  </a:ext>
                </a:extLst>
              </p:cNvPr>
              <p:cNvSpPr txBox="1">
                <a:spLocks noChangeAspect="1" noChangeArrowheads="1"/>
              </p:cNvSpPr>
              <p:nvPr/>
            </p:nvSpPr>
            <p:spPr bwMode="auto">
              <a:xfrm>
                <a:off x="4165" y="1241"/>
                <a:ext cx="195"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8" name="Group 42">
              <a:extLst>
                <a:ext uri="{FF2B5EF4-FFF2-40B4-BE49-F238E27FC236}">
                  <a16:creationId xmlns:a16="http://schemas.microsoft.com/office/drawing/2014/main" id="{9772F5DB-B05C-65FC-BA54-750DA70111F8}"/>
                </a:ext>
              </a:extLst>
            </p:cNvPr>
            <p:cNvGrpSpPr>
              <a:grpSpLocks noChangeAspect="1"/>
            </p:cNvGrpSpPr>
            <p:nvPr/>
          </p:nvGrpSpPr>
          <p:grpSpPr bwMode="auto">
            <a:xfrm>
              <a:off x="3981" y="625"/>
              <a:ext cx="209" cy="235"/>
              <a:chOff x="4407" y="1211"/>
              <a:chExt cx="230" cy="267"/>
            </a:xfrm>
          </p:grpSpPr>
          <p:sp>
            <p:nvSpPr>
              <p:cNvPr id="40" name="Freeform 43">
                <a:extLst>
                  <a:ext uri="{FF2B5EF4-FFF2-40B4-BE49-F238E27FC236}">
                    <a16:creationId xmlns:a16="http://schemas.microsoft.com/office/drawing/2014/main" id="{A59A0A8E-9ED6-6C81-1791-46A859ABC771}"/>
                  </a:ext>
                </a:extLst>
              </p:cNvPr>
              <p:cNvSpPr>
                <a:spLocks noChangeAspect="1"/>
              </p:cNvSpPr>
              <p:nvPr/>
            </p:nvSpPr>
            <p:spPr bwMode="auto">
              <a:xfrm>
                <a:off x="4407" y="1211"/>
                <a:ext cx="230" cy="267"/>
              </a:xfrm>
              <a:custGeom>
                <a:avLst/>
                <a:gdLst>
                  <a:gd name="T0" fmla="*/ 0 w 230"/>
                  <a:gd name="T1" fmla="*/ 266 h 267"/>
                  <a:gd name="T2" fmla="*/ 229 w 230"/>
                  <a:gd name="T3" fmla="*/ 266 h 267"/>
                  <a:gd name="T4" fmla="*/ 229 w 230"/>
                  <a:gd name="T5" fmla="*/ 0 h 267"/>
                  <a:gd name="T6" fmla="*/ 0 w 230"/>
                  <a:gd name="T7" fmla="*/ 0 h 267"/>
                  <a:gd name="T8" fmla="*/ 0 w 230"/>
                  <a:gd name="T9" fmla="*/ 266 h 267"/>
                  <a:gd name="T10" fmla="*/ 0 w 230"/>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 h="267">
                    <a:moveTo>
                      <a:pt x="0" y="266"/>
                    </a:moveTo>
                    <a:lnTo>
                      <a:pt x="229" y="266"/>
                    </a:lnTo>
                    <a:lnTo>
                      <a:pt x="229" y="0"/>
                    </a:lnTo>
                    <a:lnTo>
                      <a:pt x="0" y="0"/>
                    </a:lnTo>
                    <a:lnTo>
                      <a:pt x="0" y="266"/>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41" name="Text Box 44">
                <a:extLst>
                  <a:ext uri="{FF2B5EF4-FFF2-40B4-BE49-F238E27FC236}">
                    <a16:creationId xmlns:a16="http://schemas.microsoft.com/office/drawing/2014/main" id="{B3C078B0-9A55-619D-2904-AF3D81A8DA2A}"/>
                  </a:ext>
                </a:extLst>
              </p:cNvPr>
              <p:cNvSpPr txBox="1">
                <a:spLocks noChangeAspect="1" noChangeArrowheads="1"/>
              </p:cNvSpPr>
              <p:nvPr/>
            </p:nvSpPr>
            <p:spPr bwMode="auto">
              <a:xfrm>
                <a:off x="4428" y="1250"/>
                <a:ext cx="196"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19" name="Group 45">
              <a:extLst>
                <a:ext uri="{FF2B5EF4-FFF2-40B4-BE49-F238E27FC236}">
                  <a16:creationId xmlns:a16="http://schemas.microsoft.com/office/drawing/2014/main" id="{E595D3B6-938B-D4DA-6440-6CF73F453EC1}"/>
                </a:ext>
              </a:extLst>
            </p:cNvPr>
            <p:cNvGrpSpPr>
              <a:grpSpLocks noChangeAspect="1"/>
            </p:cNvGrpSpPr>
            <p:nvPr/>
          </p:nvGrpSpPr>
          <p:grpSpPr bwMode="auto">
            <a:xfrm>
              <a:off x="4212" y="614"/>
              <a:ext cx="38" cy="236"/>
              <a:chOff x="4661" y="1199"/>
              <a:chExt cx="41" cy="267"/>
            </a:xfrm>
          </p:grpSpPr>
          <p:sp>
            <p:nvSpPr>
              <p:cNvPr id="38" name="Freeform 46">
                <a:extLst>
                  <a:ext uri="{FF2B5EF4-FFF2-40B4-BE49-F238E27FC236}">
                    <a16:creationId xmlns:a16="http://schemas.microsoft.com/office/drawing/2014/main" id="{0164B8FA-44D8-178C-3EAA-5563501748D8}"/>
                  </a:ext>
                </a:extLst>
              </p:cNvPr>
              <p:cNvSpPr>
                <a:spLocks noChangeAspect="1"/>
              </p:cNvSpPr>
              <p:nvPr/>
            </p:nvSpPr>
            <p:spPr bwMode="auto">
              <a:xfrm>
                <a:off x="4661" y="1199"/>
                <a:ext cx="41" cy="267"/>
              </a:xfrm>
              <a:custGeom>
                <a:avLst/>
                <a:gdLst>
                  <a:gd name="T0" fmla="*/ 0 w 41"/>
                  <a:gd name="T1" fmla="*/ 266 h 267"/>
                  <a:gd name="T2" fmla="*/ 40 w 41"/>
                  <a:gd name="T3" fmla="*/ 266 h 267"/>
                  <a:gd name="T4" fmla="*/ 40 w 41"/>
                  <a:gd name="T5" fmla="*/ 0 h 267"/>
                  <a:gd name="T6" fmla="*/ 0 w 41"/>
                  <a:gd name="T7" fmla="*/ 0 h 267"/>
                  <a:gd name="T8" fmla="*/ 0 w 41"/>
                  <a:gd name="T9" fmla="*/ 266 h 267"/>
                  <a:gd name="T10" fmla="*/ 0 w 41"/>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67">
                    <a:moveTo>
                      <a:pt x="0" y="266"/>
                    </a:moveTo>
                    <a:lnTo>
                      <a:pt x="40" y="266"/>
                    </a:lnTo>
                    <a:lnTo>
                      <a:pt x="40" y="0"/>
                    </a:lnTo>
                    <a:lnTo>
                      <a:pt x="0" y="0"/>
                    </a:lnTo>
                    <a:lnTo>
                      <a:pt x="0" y="266"/>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39" name="Text Box 47">
                <a:extLst>
                  <a:ext uri="{FF2B5EF4-FFF2-40B4-BE49-F238E27FC236}">
                    <a16:creationId xmlns:a16="http://schemas.microsoft.com/office/drawing/2014/main" id="{43C4CB7C-5B4F-C0FA-D898-6FDFF1BB7AD5}"/>
                  </a:ext>
                </a:extLst>
              </p:cNvPr>
              <p:cNvSpPr txBox="1">
                <a:spLocks noChangeAspect="1" noChangeArrowheads="1"/>
              </p:cNvSpPr>
              <p:nvPr/>
            </p:nvSpPr>
            <p:spPr bwMode="auto">
              <a:xfrm>
                <a:off x="4664" y="1238"/>
                <a:ext cx="3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20" name="Group 48">
              <a:extLst>
                <a:ext uri="{FF2B5EF4-FFF2-40B4-BE49-F238E27FC236}">
                  <a16:creationId xmlns:a16="http://schemas.microsoft.com/office/drawing/2014/main" id="{AFFA10A5-3D7D-BD8D-7DCB-470CFC0FE9D1}"/>
                </a:ext>
              </a:extLst>
            </p:cNvPr>
            <p:cNvGrpSpPr>
              <a:grpSpLocks noChangeAspect="1"/>
            </p:cNvGrpSpPr>
            <p:nvPr/>
          </p:nvGrpSpPr>
          <p:grpSpPr bwMode="auto">
            <a:xfrm>
              <a:off x="4281" y="614"/>
              <a:ext cx="239" cy="236"/>
              <a:chOff x="4737" y="1199"/>
              <a:chExt cx="263" cy="267"/>
            </a:xfrm>
          </p:grpSpPr>
          <p:sp>
            <p:nvSpPr>
              <p:cNvPr id="36" name="Freeform 49">
                <a:extLst>
                  <a:ext uri="{FF2B5EF4-FFF2-40B4-BE49-F238E27FC236}">
                    <a16:creationId xmlns:a16="http://schemas.microsoft.com/office/drawing/2014/main" id="{1891C355-21BF-7691-7FE8-9F349B98FDB9}"/>
                  </a:ext>
                </a:extLst>
              </p:cNvPr>
              <p:cNvSpPr>
                <a:spLocks noChangeAspect="1"/>
              </p:cNvSpPr>
              <p:nvPr/>
            </p:nvSpPr>
            <p:spPr bwMode="auto">
              <a:xfrm>
                <a:off x="4737" y="1199"/>
                <a:ext cx="263" cy="267"/>
              </a:xfrm>
              <a:custGeom>
                <a:avLst/>
                <a:gdLst>
                  <a:gd name="T0" fmla="*/ 0 w 263"/>
                  <a:gd name="T1" fmla="*/ 266 h 267"/>
                  <a:gd name="T2" fmla="*/ 262 w 263"/>
                  <a:gd name="T3" fmla="*/ 266 h 267"/>
                  <a:gd name="T4" fmla="*/ 262 w 263"/>
                  <a:gd name="T5" fmla="*/ 0 h 267"/>
                  <a:gd name="T6" fmla="*/ 0 w 263"/>
                  <a:gd name="T7" fmla="*/ 0 h 267"/>
                  <a:gd name="T8" fmla="*/ 0 w 263"/>
                  <a:gd name="T9" fmla="*/ 266 h 267"/>
                  <a:gd name="T10" fmla="*/ 0 w 263"/>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3" h="267">
                    <a:moveTo>
                      <a:pt x="0" y="266"/>
                    </a:moveTo>
                    <a:lnTo>
                      <a:pt x="262" y="266"/>
                    </a:lnTo>
                    <a:lnTo>
                      <a:pt x="262" y="0"/>
                    </a:lnTo>
                    <a:lnTo>
                      <a:pt x="0" y="0"/>
                    </a:lnTo>
                    <a:lnTo>
                      <a:pt x="0" y="266"/>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37" name="Text Box 50">
                <a:extLst>
                  <a:ext uri="{FF2B5EF4-FFF2-40B4-BE49-F238E27FC236}">
                    <a16:creationId xmlns:a16="http://schemas.microsoft.com/office/drawing/2014/main" id="{9168776E-3395-8633-0AD2-5F9D6997EAD2}"/>
                  </a:ext>
                </a:extLst>
              </p:cNvPr>
              <p:cNvSpPr txBox="1">
                <a:spLocks noChangeAspect="1" noChangeArrowheads="1"/>
              </p:cNvSpPr>
              <p:nvPr/>
            </p:nvSpPr>
            <p:spPr bwMode="auto">
              <a:xfrm>
                <a:off x="4761" y="1238"/>
                <a:ext cx="225"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21" name="Group 51">
              <a:extLst>
                <a:ext uri="{FF2B5EF4-FFF2-40B4-BE49-F238E27FC236}">
                  <a16:creationId xmlns:a16="http://schemas.microsoft.com/office/drawing/2014/main" id="{EEED3721-DF3E-829C-1D4F-5B96FBEAE055}"/>
                </a:ext>
              </a:extLst>
            </p:cNvPr>
            <p:cNvGrpSpPr>
              <a:grpSpLocks noChangeAspect="1"/>
            </p:cNvGrpSpPr>
            <p:nvPr/>
          </p:nvGrpSpPr>
          <p:grpSpPr bwMode="auto">
            <a:xfrm>
              <a:off x="4417" y="890"/>
              <a:ext cx="74" cy="236"/>
              <a:chOff x="4886" y="1512"/>
              <a:chExt cx="82" cy="267"/>
            </a:xfrm>
          </p:grpSpPr>
          <p:sp>
            <p:nvSpPr>
              <p:cNvPr id="34" name="Freeform 52">
                <a:extLst>
                  <a:ext uri="{FF2B5EF4-FFF2-40B4-BE49-F238E27FC236}">
                    <a16:creationId xmlns:a16="http://schemas.microsoft.com/office/drawing/2014/main" id="{28BAC871-8D4C-CBCF-E848-9400C60D93ED}"/>
                  </a:ext>
                </a:extLst>
              </p:cNvPr>
              <p:cNvSpPr>
                <a:spLocks noChangeAspect="1"/>
              </p:cNvSpPr>
              <p:nvPr/>
            </p:nvSpPr>
            <p:spPr bwMode="auto">
              <a:xfrm>
                <a:off x="4886" y="1512"/>
                <a:ext cx="82" cy="267"/>
              </a:xfrm>
              <a:custGeom>
                <a:avLst/>
                <a:gdLst>
                  <a:gd name="T0" fmla="*/ 0 w 82"/>
                  <a:gd name="T1" fmla="*/ 266 h 267"/>
                  <a:gd name="T2" fmla="*/ 81 w 82"/>
                  <a:gd name="T3" fmla="*/ 266 h 267"/>
                  <a:gd name="T4" fmla="*/ 81 w 82"/>
                  <a:gd name="T5" fmla="*/ 0 h 267"/>
                  <a:gd name="T6" fmla="*/ 0 w 82"/>
                  <a:gd name="T7" fmla="*/ 0 h 267"/>
                  <a:gd name="T8" fmla="*/ 0 w 82"/>
                  <a:gd name="T9" fmla="*/ 266 h 267"/>
                  <a:gd name="T10" fmla="*/ 0 w 82"/>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267">
                    <a:moveTo>
                      <a:pt x="0" y="266"/>
                    </a:moveTo>
                    <a:lnTo>
                      <a:pt x="81" y="266"/>
                    </a:lnTo>
                    <a:lnTo>
                      <a:pt x="81" y="0"/>
                    </a:lnTo>
                    <a:lnTo>
                      <a:pt x="0" y="0"/>
                    </a:lnTo>
                    <a:lnTo>
                      <a:pt x="0" y="266"/>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35" name="Text Box 53">
                <a:extLst>
                  <a:ext uri="{FF2B5EF4-FFF2-40B4-BE49-F238E27FC236}">
                    <a16:creationId xmlns:a16="http://schemas.microsoft.com/office/drawing/2014/main" id="{BD3A4C9A-5FEB-4D80-03D3-E7E734DADC7D}"/>
                  </a:ext>
                </a:extLst>
              </p:cNvPr>
              <p:cNvSpPr txBox="1">
                <a:spLocks noChangeAspect="1" noChangeArrowheads="1"/>
              </p:cNvSpPr>
              <p:nvPr/>
            </p:nvSpPr>
            <p:spPr bwMode="auto">
              <a:xfrm>
                <a:off x="4893" y="1551"/>
                <a:ext cx="70"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22" name="Group 54">
              <a:extLst>
                <a:ext uri="{FF2B5EF4-FFF2-40B4-BE49-F238E27FC236}">
                  <a16:creationId xmlns:a16="http://schemas.microsoft.com/office/drawing/2014/main" id="{4C902F44-B769-C8B3-7496-2C2932CD0283}"/>
                </a:ext>
              </a:extLst>
            </p:cNvPr>
            <p:cNvGrpSpPr>
              <a:grpSpLocks noChangeAspect="1"/>
            </p:cNvGrpSpPr>
            <p:nvPr/>
          </p:nvGrpSpPr>
          <p:grpSpPr bwMode="auto">
            <a:xfrm>
              <a:off x="4070" y="889"/>
              <a:ext cx="304" cy="235"/>
              <a:chOff x="4505" y="1511"/>
              <a:chExt cx="334" cy="266"/>
            </a:xfrm>
          </p:grpSpPr>
          <p:sp>
            <p:nvSpPr>
              <p:cNvPr id="32" name="Freeform 55">
                <a:extLst>
                  <a:ext uri="{FF2B5EF4-FFF2-40B4-BE49-F238E27FC236}">
                    <a16:creationId xmlns:a16="http://schemas.microsoft.com/office/drawing/2014/main" id="{95AE9CC6-DE4D-9EFD-20D8-9FD85EE56492}"/>
                  </a:ext>
                </a:extLst>
              </p:cNvPr>
              <p:cNvSpPr>
                <a:spLocks noChangeAspect="1"/>
              </p:cNvSpPr>
              <p:nvPr/>
            </p:nvSpPr>
            <p:spPr bwMode="auto">
              <a:xfrm>
                <a:off x="4505" y="1511"/>
                <a:ext cx="334" cy="266"/>
              </a:xfrm>
              <a:custGeom>
                <a:avLst/>
                <a:gdLst>
                  <a:gd name="T0" fmla="*/ 0 w 334"/>
                  <a:gd name="T1" fmla="*/ 265 h 266"/>
                  <a:gd name="T2" fmla="*/ 333 w 334"/>
                  <a:gd name="T3" fmla="*/ 265 h 266"/>
                  <a:gd name="T4" fmla="*/ 333 w 334"/>
                  <a:gd name="T5" fmla="*/ 0 h 266"/>
                  <a:gd name="T6" fmla="*/ 0 w 334"/>
                  <a:gd name="T7" fmla="*/ 0 h 266"/>
                  <a:gd name="T8" fmla="*/ 0 w 334"/>
                  <a:gd name="T9" fmla="*/ 265 h 266"/>
                  <a:gd name="T10" fmla="*/ 0 w 334"/>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4" h="266">
                    <a:moveTo>
                      <a:pt x="0" y="265"/>
                    </a:moveTo>
                    <a:lnTo>
                      <a:pt x="333" y="265"/>
                    </a:lnTo>
                    <a:lnTo>
                      <a:pt x="333" y="0"/>
                    </a:lnTo>
                    <a:lnTo>
                      <a:pt x="0" y="0"/>
                    </a:lnTo>
                    <a:lnTo>
                      <a:pt x="0" y="265"/>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33" name="Text Box 56">
                <a:extLst>
                  <a:ext uri="{FF2B5EF4-FFF2-40B4-BE49-F238E27FC236}">
                    <a16:creationId xmlns:a16="http://schemas.microsoft.com/office/drawing/2014/main" id="{CD8DE6BA-CFF9-0FAC-CF23-35F591CDC46E}"/>
                  </a:ext>
                </a:extLst>
              </p:cNvPr>
              <p:cNvSpPr txBox="1">
                <a:spLocks noChangeAspect="1" noChangeArrowheads="1"/>
              </p:cNvSpPr>
              <p:nvPr/>
            </p:nvSpPr>
            <p:spPr bwMode="auto">
              <a:xfrm>
                <a:off x="4536" y="1550"/>
                <a:ext cx="284"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23" name="Group 57">
              <a:extLst>
                <a:ext uri="{FF2B5EF4-FFF2-40B4-BE49-F238E27FC236}">
                  <a16:creationId xmlns:a16="http://schemas.microsoft.com/office/drawing/2014/main" id="{C9538F83-8CCE-EC36-BD7F-02C48DABD378}"/>
                </a:ext>
              </a:extLst>
            </p:cNvPr>
            <p:cNvGrpSpPr>
              <a:grpSpLocks noChangeAspect="1"/>
            </p:cNvGrpSpPr>
            <p:nvPr/>
          </p:nvGrpSpPr>
          <p:grpSpPr bwMode="auto">
            <a:xfrm>
              <a:off x="3705" y="885"/>
              <a:ext cx="294" cy="235"/>
              <a:chOff x="4103" y="1506"/>
              <a:chExt cx="323" cy="266"/>
            </a:xfrm>
          </p:grpSpPr>
          <p:sp>
            <p:nvSpPr>
              <p:cNvPr id="30" name="Freeform 58">
                <a:extLst>
                  <a:ext uri="{FF2B5EF4-FFF2-40B4-BE49-F238E27FC236}">
                    <a16:creationId xmlns:a16="http://schemas.microsoft.com/office/drawing/2014/main" id="{9B0CC854-8D96-6752-0634-6D5B33A3E047}"/>
                  </a:ext>
                </a:extLst>
              </p:cNvPr>
              <p:cNvSpPr>
                <a:spLocks noChangeAspect="1"/>
              </p:cNvSpPr>
              <p:nvPr/>
            </p:nvSpPr>
            <p:spPr bwMode="auto">
              <a:xfrm>
                <a:off x="4103" y="1506"/>
                <a:ext cx="323" cy="266"/>
              </a:xfrm>
              <a:custGeom>
                <a:avLst/>
                <a:gdLst>
                  <a:gd name="T0" fmla="*/ 0 w 323"/>
                  <a:gd name="T1" fmla="*/ 265 h 266"/>
                  <a:gd name="T2" fmla="*/ 322 w 323"/>
                  <a:gd name="T3" fmla="*/ 265 h 266"/>
                  <a:gd name="T4" fmla="*/ 322 w 323"/>
                  <a:gd name="T5" fmla="*/ 0 h 266"/>
                  <a:gd name="T6" fmla="*/ 0 w 323"/>
                  <a:gd name="T7" fmla="*/ 0 h 266"/>
                  <a:gd name="T8" fmla="*/ 0 w 323"/>
                  <a:gd name="T9" fmla="*/ 265 h 266"/>
                  <a:gd name="T10" fmla="*/ 0 w 323"/>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3" h="266">
                    <a:moveTo>
                      <a:pt x="0" y="265"/>
                    </a:moveTo>
                    <a:lnTo>
                      <a:pt x="322" y="265"/>
                    </a:lnTo>
                    <a:lnTo>
                      <a:pt x="322" y="0"/>
                    </a:lnTo>
                    <a:lnTo>
                      <a:pt x="0" y="0"/>
                    </a:lnTo>
                    <a:lnTo>
                      <a:pt x="0" y="265"/>
                    </a:lnTo>
                  </a:path>
                </a:pathLst>
              </a:custGeom>
              <a:solidFill>
                <a:srgbClr val="FF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31" name="Text Box 59">
                <a:extLst>
                  <a:ext uri="{FF2B5EF4-FFF2-40B4-BE49-F238E27FC236}">
                    <a16:creationId xmlns:a16="http://schemas.microsoft.com/office/drawing/2014/main" id="{B5D90C35-6700-B490-10BD-923CDE795267}"/>
                  </a:ext>
                </a:extLst>
              </p:cNvPr>
              <p:cNvSpPr txBox="1">
                <a:spLocks noChangeAspect="1" noChangeArrowheads="1"/>
              </p:cNvSpPr>
              <p:nvPr/>
            </p:nvSpPr>
            <p:spPr bwMode="auto">
              <a:xfrm>
                <a:off x="4133" y="1545"/>
                <a:ext cx="274"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24" name="Group 60">
              <a:extLst>
                <a:ext uri="{FF2B5EF4-FFF2-40B4-BE49-F238E27FC236}">
                  <a16:creationId xmlns:a16="http://schemas.microsoft.com/office/drawing/2014/main" id="{123CC1E9-567F-687D-F420-5AD3E84C8CCB}"/>
                </a:ext>
              </a:extLst>
            </p:cNvPr>
            <p:cNvGrpSpPr>
              <a:grpSpLocks noChangeAspect="1"/>
            </p:cNvGrpSpPr>
            <p:nvPr/>
          </p:nvGrpSpPr>
          <p:grpSpPr bwMode="auto">
            <a:xfrm>
              <a:off x="3608" y="884"/>
              <a:ext cx="74" cy="235"/>
              <a:chOff x="3996" y="1505"/>
              <a:chExt cx="82" cy="266"/>
            </a:xfrm>
          </p:grpSpPr>
          <p:sp>
            <p:nvSpPr>
              <p:cNvPr id="28" name="Freeform 61">
                <a:extLst>
                  <a:ext uri="{FF2B5EF4-FFF2-40B4-BE49-F238E27FC236}">
                    <a16:creationId xmlns:a16="http://schemas.microsoft.com/office/drawing/2014/main" id="{EF2484D3-8F1E-B9D8-0E36-D4217AE433CA}"/>
                  </a:ext>
                </a:extLst>
              </p:cNvPr>
              <p:cNvSpPr>
                <a:spLocks noChangeAspect="1"/>
              </p:cNvSpPr>
              <p:nvPr/>
            </p:nvSpPr>
            <p:spPr bwMode="auto">
              <a:xfrm>
                <a:off x="3996" y="1505"/>
                <a:ext cx="82" cy="266"/>
              </a:xfrm>
              <a:custGeom>
                <a:avLst/>
                <a:gdLst>
                  <a:gd name="T0" fmla="*/ 0 w 82"/>
                  <a:gd name="T1" fmla="*/ 265 h 266"/>
                  <a:gd name="T2" fmla="*/ 81 w 82"/>
                  <a:gd name="T3" fmla="*/ 265 h 266"/>
                  <a:gd name="T4" fmla="*/ 81 w 82"/>
                  <a:gd name="T5" fmla="*/ 0 h 266"/>
                  <a:gd name="T6" fmla="*/ 0 w 82"/>
                  <a:gd name="T7" fmla="*/ 0 h 266"/>
                  <a:gd name="T8" fmla="*/ 0 w 82"/>
                  <a:gd name="T9" fmla="*/ 265 h 266"/>
                  <a:gd name="T10" fmla="*/ 0 w 82"/>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266">
                    <a:moveTo>
                      <a:pt x="0" y="265"/>
                    </a:moveTo>
                    <a:lnTo>
                      <a:pt x="81" y="265"/>
                    </a:lnTo>
                    <a:lnTo>
                      <a:pt x="81" y="0"/>
                    </a:lnTo>
                    <a:lnTo>
                      <a:pt x="0" y="0"/>
                    </a:lnTo>
                    <a:lnTo>
                      <a:pt x="0" y="265"/>
                    </a:lnTo>
                  </a:path>
                </a:pathLst>
              </a:custGeom>
              <a:solidFill>
                <a:srgbClr val="FF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29" name="Text Box 62">
                <a:extLst>
                  <a:ext uri="{FF2B5EF4-FFF2-40B4-BE49-F238E27FC236}">
                    <a16:creationId xmlns:a16="http://schemas.microsoft.com/office/drawing/2014/main" id="{21A8ED7E-BCDB-9DEC-4306-8D15690A5911}"/>
                  </a:ext>
                </a:extLst>
              </p:cNvPr>
              <p:cNvSpPr txBox="1">
                <a:spLocks noChangeAspect="1" noChangeArrowheads="1"/>
              </p:cNvSpPr>
              <p:nvPr/>
            </p:nvSpPr>
            <p:spPr bwMode="auto">
              <a:xfrm>
                <a:off x="4003" y="1544"/>
                <a:ext cx="69"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25" name="Group 63">
              <a:extLst>
                <a:ext uri="{FF2B5EF4-FFF2-40B4-BE49-F238E27FC236}">
                  <a16:creationId xmlns:a16="http://schemas.microsoft.com/office/drawing/2014/main" id="{733FAD57-0C0E-8F1E-FE05-00E98D4D55E1}"/>
                </a:ext>
              </a:extLst>
            </p:cNvPr>
            <p:cNvGrpSpPr>
              <a:grpSpLocks noChangeAspect="1"/>
            </p:cNvGrpSpPr>
            <p:nvPr/>
          </p:nvGrpSpPr>
          <p:grpSpPr bwMode="auto">
            <a:xfrm>
              <a:off x="3377" y="881"/>
              <a:ext cx="207" cy="236"/>
              <a:chOff x="3742" y="1502"/>
              <a:chExt cx="228" cy="267"/>
            </a:xfrm>
          </p:grpSpPr>
          <p:sp>
            <p:nvSpPr>
              <p:cNvPr id="26" name="Freeform 64">
                <a:extLst>
                  <a:ext uri="{FF2B5EF4-FFF2-40B4-BE49-F238E27FC236}">
                    <a16:creationId xmlns:a16="http://schemas.microsoft.com/office/drawing/2014/main" id="{F57AC8C5-2DAA-395C-676A-E8E2530B7589}"/>
                  </a:ext>
                </a:extLst>
              </p:cNvPr>
              <p:cNvSpPr>
                <a:spLocks noChangeAspect="1"/>
              </p:cNvSpPr>
              <p:nvPr/>
            </p:nvSpPr>
            <p:spPr bwMode="auto">
              <a:xfrm>
                <a:off x="3742" y="1502"/>
                <a:ext cx="228" cy="267"/>
              </a:xfrm>
              <a:custGeom>
                <a:avLst/>
                <a:gdLst>
                  <a:gd name="T0" fmla="*/ 0 w 228"/>
                  <a:gd name="T1" fmla="*/ 266 h 267"/>
                  <a:gd name="T2" fmla="*/ 227 w 228"/>
                  <a:gd name="T3" fmla="*/ 266 h 267"/>
                  <a:gd name="T4" fmla="*/ 227 w 228"/>
                  <a:gd name="T5" fmla="*/ 0 h 267"/>
                  <a:gd name="T6" fmla="*/ 0 w 228"/>
                  <a:gd name="T7" fmla="*/ 0 h 267"/>
                  <a:gd name="T8" fmla="*/ 0 w 228"/>
                  <a:gd name="T9" fmla="*/ 266 h 267"/>
                  <a:gd name="T10" fmla="*/ 0 w 228"/>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267">
                    <a:moveTo>
                      <a:pt x="0" y="266"/>
                    </a:moveTo>
                    <a:lnTo>
                      <a:pt x="227" y="266"/>
                    </a:lnTo>
                    <a:lnTo>
                      <a:pt x="227" y="0"/>
                    </a:lnTo>
                    <a:lnTo>
                      <a:pt x="0" y="0"/>
                    </a:lnTo>
                    <a:lnTo>
                      <a:pt x="0" y="266"/>
                    </a:lnTo>
                  </a:path>
                </a:pathLst>
              </a:custGeom>
              <a:solidFill>
                <a:srgbClr val="FF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27" name="Text Box 65">
                <a:extLst>
                  <a:ext uri="{FF2B5EF4-FFF2-40B4-BE49-F238E27FC236}">
                    <a16:creationId xmlns:a16="http://schemas.microsoft.com/office/drawing/2014/main" id="{B22E64F9-F53D-63B6-3208-43F3EE3E4BDB}"/>
                  </a:ext>
                </a:extLst>
              </p:cNvPr>
              <p:cNvSpPr txBox="1">
                <a:spLocks noChangeAspect="1" noChangeArrowheads="1"/>
              </p:cNvSpPr>
              <p:nvPr/>
            </p:nvSpPr>
            <p:spPr bwMode="auto">
              <a:xfrm>
                <a:off x="3763" y="1541"/>
                <a:ext cx="19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sp>
        <p:nvSpPr>
          <p:cNvPr id="66" name="Text Box 66">
            <a:extLst>
              <a:ext uri="{FF2B5EF4-FFF2-40B4-BE49-F238E27FC236}">
                <a16:creationId xmlns:a16="http://schemas.microsoft.com/office/drawing/2014/main" id="{BC168AF1-39AC-7BAA-B50C-FAA872CF08AF}"/>
              </a:ext>
            </a:extLst>
          </p:cNvPr>
          <p:cNvSpPr txBox="1">
            <a:spLocks noChangeAspect="1" noChangeArrowheads="1"/>
          </p:cNvSpPr>
          <p:nvPr/>
        </p:nvSpPr>
        <p:spPr bwMode="auto">
          <a:xfrm>
            <a:off x="1043213" y="1556657"/>
            <a:ext cx="16002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2000">
                <a:ea typeface="新細明體" panose="02020500000000000000" pitchFamily="18" charset="-120"/>
              </a:rPr>
              <a:t>Standard Cell</a:t>
            </a:r>
            <a:endParaRPr lang="en-US" altLang="zh-TW" sz="2000">
              <a:solidFill>
                <a:srgbClr val="FFFF00"/>
              </a:solidFill>
              <a:ea typeface="新細明體" panose="02020500000000000000" pitchFamily="18" charset="-120"/>
            </a:endParaRPr>
          </a:p>
        </p:txBody>
      </p:sp>
      <p:sp>
        <p:nvSpPr>
          <p:cNvPr id="67" name="Text Box 93">
            <a:extLst>
              <a:ext uri="{FF2B5EF4-FFF2-40B4-BE49-F238E27FC236}">
                <a16:creationId xmlns:a16="http://schemas.microsoft.com/office/drawing/2014/main" id="{C1E95D80-2C9B-B0C1-8EE5-F477F90DB3DD}"/>
              </a:ext>
            </a:extLst>
          </p:cNvPr>
          <p:cNvSpPr txBox="1">
            <a:spLocks noChangeAspect="1" noChangeArrowheads="1"/>
          </p:cNvSpPr>
          <p:nvPr/>
        </p:nvSpPr>
        <p:spPr bwMode="auto">
          <a:xfrm>
            <a:off x="5247900" y="2328881"/>
            <a:ext cx="114935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2000">
                <a:ea typeface="新細明體" panose="02020500000000000000" pitchFamily="18" charset="-120"/>
              </a:rPr>
              <a:t>Data Path</a:t>
            </a:r>
            <a:endParaRPr lang="en-US" altLang="zh-TW" sz="2000">
              <a:solidFill>
                <a:srgbClr val="FFFF00"/>
              </a:solidFill>
              <a:ea typeface="新細明體" panose="02020500000000000000" pitchFamily="18" charset="-120"/>
            </a:endParaRPr>
          </a:p>
        </p:txBody>
      </p:sp>
      <p:grpSp>
        <p:nvGrpSpPr>
          <p:cNvPr id="68" name="Group 94">
            <a:extLst>
              <a:ext uri="{FF2B5EF4-FFF2-40B4-BE49-F238E27FC236}">
                <a16:creationId xmlns:a16="http://schemas.microsoft.com/office/drawing/2014/main" id="{36E07104-E973-8DEF-7233-71B8DC002C76}"/>
              </a:ext>
            </a:extLst>
          </p:cNvPr>
          <p:cNvGrpSpPr>
            <a:grpSpLocks noChangeAspect="1"/>
          </p:cNvGrpSpPr>
          <p:nvPr/>
        </p:nvGrpSpPr>
        <p:grpSpPr bwMode="auto">
          <a:xfrm>
            <a:off x="8704263" y="3714769"/>
            <a:ext cx="2649537" cy="2047875"/>
            <a:chOff x="2928" y="2584"/>
            <a:chExt cx="1812" cy="1400"/>
          </a:xfrm>
        </p:grpSpPr>
        <p:sp>
          <p:nvSpPr>
            <p:cNvPr id="69" name="AutoShape 95">
              <a:extLst>
                <a:ext uri="{FF2B5EF4-FFF2-40B4-BE49-F238E27FC236}">
                  <a16:creationId xmlns:a16="http://schemas.microsoft.com/office/drawing/2014/main" id="{DB9D6EB6-4FA8-2BAC-366F-C10A5EC84D83}"/>
                </a:ext>
              </a:extLst>
            </p:cNvPr>
            <p:cNvSpPr>
              <a:spLocks noChangeAspect="1" noChangeArrowheads="1"/>
            </p:cNvSpPr>
            <p:nvPr/>
          </p:nvSpPr>
          <p:spPr bwMode="auto">
            <a:xfrm flipV="1">
              <a:off x="2928" y="2584"/>
              <a:ext cx="1812" cy="1400"/>
            </a:xfrm>
            <a:prstGeom prst="roundRect">
              <a:avLst>
                <a:gd name="adj" fmla="val 0"/>
              </a:avLst>
            </a:prstGeom>
            <a:noFill/>
            <a:ln w="18669">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70" name="Group 96">
              <a:extLst>
                <a:ext uri="{FF2B5EF4-FFF2-40B4-BE49-F238E27FC236}">
                  <a16:creationId xmlns:a16="http://schemas.microsoft.com/office/drawing/2014/main" id="{5EB585E4-95ED-56CE-953D-3D8D0678EF05}"/>
                </a:ext>
              </a:extLst>
            </p:cNvPr>
            <p:cNvGrpSpPr>
              <a:grpSpLocks noChangeAspect="1"/>
            </p:cNvGrpSpPr>
            <p:nvPr/>
          </p:nvGrpSpPr>
          <p:grpSpPr bwMode="auto">
            <a:xfrm>
              <a:off x="3471" y="2609"/>
              <a:ext cx="309" cy="234"/>
              <a:chOff x="3737" y="632"/>
              <a:chExt cx="340" cy="266"/>
            </a:xfrm>
          </p:grpSpPr>
          <p:sp>
            <p:nvSpPr>
              <p:cNvPr id="121" name="Freeform 97">
                <a:extLst>
                  <a:ext uri="{FF2B5EF4-FFF2-40B4-BE49-F238E27FC236}">
                    <a16:creationId xmlns:a16="http://schemas.microsoft.com/office/drawing/2014/main" id="{1AEAF815-1BF2-A127-CCF7-C74D7FF8E9C9}"/>
                  </a:ext>
                </a:extLst>
              </p:cNvPr>
              <p:cNvSpPr>
                <a:spLocks noChangeAspect="1"/>
              </p:cNvSpPr>
              <p:nvPr/>
            </p:nvSpPr>
            <p:spPr bwMode="auto">
              <a:xfrm>
                <a:off x="3737" y="632"/>
                <a:ext cx="340" cy="266"/>
              </a:xfrm>
              <a:custGeom>
                <a:avLst/>
                <a:gdLst>
                  <a:gd name="T0" fmla="*/ 0 w 340"/>
                  <a:gd name="T1" fmla="*/ 265 h 266"/>
                  <a:gd name="T2" fmla="*/ 339 w 340"/>
                  <a:gd name="T3" fmla="*/ 265 h 266"/>
                  <a:gd name="T4" fmla="*/ 339 w 340"/>
                  <a:gd name="T5" fmla="*/ 0 h 266"/>
                  <a:gd name="T6" fmla="*/ 0 w 340"/>
                  <a:gd name="T7" fmla="*/ 0 h 266"/>
                  <a:gd name="T8" fmla="*/ 0 w 340"/>
                  <a:gd name="T9" fmla="*/ 265 h 266"/>
                  <a:gd name="T10" fmla="*/ 0 w 340"/>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266">
                    <a:moveTo>
                      <a:pt x="0" y="265"/>
                    </a:moveTo>
                    <a:lnTo>
                      <a:pt x="339" y="265"/>
                    </a:lnTo>
                    <a:lnTo>
                      <a:pt x="339" y="0"/>
                    </a:lnTo>
                    <a:lnTo>
                      <a:pt x="0" y="0"/>
                    </a:lnTo>
                    <a:lnTo>
                      <a:pt x="0" y="265"/>
                    </a:lnTo>
                  </a:path>
                </a:pathLst>
              </a:custGeom>
              <a:solidFill>
                <a:srgbClr val="00A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22" name="Text Box 98">
                <a:extLst>
                  <a:ext uri="{FF2B5EF4-FFF2-40B4-BE49-F238E27FC236}">
                    <a16:creationId xmlns:a16="http://schemas.microsoft.com/office/drawing/2014/main" id="{21EBCE3D-350F-A204-9B14-71972F1891CD}"/>
                  </a:ext>
                </a:extLst>
              </p:cNvPr>
              <p:cNvSpPr txBox="1">
                <a:spLocks noChangeAspect="1" noChangeArrowheads="1"/>
              </p:cNvSpPr>
              <p:nvPr/>
            </p:nvSpPr>
            <p:spPr bwMode="auto">
              <a:xfrm>
                <a:off x="3769" y="672"/>
                <a:ext cx="290"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1" name="Group 99">
              <a:extLst>
                <a:ext uri="{FF2B5EF4-FFF2-40B4-BE49-F238E27FC236}">
                  <a16:creationId xmlns:a16="http://schemas.microsoft.com/office/drawing/2014/main" id="{6BE56977-15E5-029D-2796-907BF044E4BE}"/>
                </a:ext>
              </a:extLst>
            </p:cNvPr>
            <p:cNvGrpSpPr>
              <a:grpSpLocks noChangeAspect="1"/>
            </p:cNvGrpSpPr>
            <p:nvPr/>
          </p:nvGrpSpPr>
          <p:grpSpPr bwMode="auto">
            <a:xfrm>
              <a:off x="3806" y="2606"/>
              <a:ext cx="211" cy="235"/>
              <a:chOff x="4105" y="629"/>
              <a:chExt cx="232" cy="266"/>
            </a:xfrm>
          </p:grpSpPr>
          <p:sp>
            <p:nvSpPr>
              <p:cNvPr id="119" name="Freeform 100">
                <a:extLst>
                  <a:ext uri="{FF2B5EF4-FFF2-40B4-BE49-F238E27FC236}">
                    <a16:creationId xmlns:a16="http://schemas.microsoft.com/office/drawing/2014/main" id="{970B87C3-496B-46D3-1CBC-58BB095EF801}"/>
                  </a:ext>
                </a:extLst>
              </p:cNvPr>
              <p:cNvSpPr>
                <a:spLocks noChangeAspect="1"/>
              </p:cNvSpPr>
              <p:nvPr/>
            </p:nvSpPr>
            <p:spPr bwMode="auto">
              <a:xfrm>
                <a:off x="4105" y="629"/>
                <a:ext cx="232" cy="266"/>
              </a:xfrm>
              <a:custGeom>
                <a:avLst/>
                <a:gdLst>
                  <a:gd name="T0" fmla="*/ 0 w 232"/>
                  <a:gd name="T1" fmla="*/ 265 h 266"/>
                  <a:gd name="T2" fmla="*/ 231 w 232"/>
                  <a:gd name="T3" fmla="*/ 265 h 266"/>
                  <a:gd name="T4" fmla="*/ 231 w 232"/>
                  <a:gd name="T5" fmla="*/ 0 h 266"/>
                  <a:gd name="T6" fmla="*/ 0 w 232"/>
                  <a:gd name="T7" fmla="*/ 0 h 266"/>
                  <a:gd name="T8" fmla="*/ 0 w 232"/>
                  <a:gd name="T9" fmla="*/ 265 h 266"/>
                  <a:gd name="T10" fmla="*/ 0 w 232"/>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 h="266">
                    <a:moveTo>
                      <a:pt x="0" y="265"/>
                    </a:moveTo>
                    <a:lnTo>
                      <a:pt x="231" y="265"/>
                    </a:lnTo>
                    <a:lnTo>
                      <a:pt x="231" y="0"/>
                    </a:lnTo>
                    <a:lnTo>
                      <a:pt x="0" y="0"/>
                    </a:lnTo>
                    <a:lnTo>
                      <a:pt x="0" y="265"/>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20" name="Text Box 101">
                <a:extLst>
                  <a:ext uri="{FF2B5EF4-FFF2-40B4-BE49-F238E27FC236}">
                    <a16:creationId xmlns:a16="http://schemas.microsoft.com/office/drawing/2014/main" id="{97C820CF-B239-B765-2C84-9198F3D135D1}"/>
                  </a:ext>
                </a:extLst>
              </p:cNvPr>
              <p:cNvSpPr txBox="1">
                <a:spLocks noChangeAspect="1" noChangeArrowheads="1"/>
              </p:cNvSpPr>
              <p:nvPr/>
            </p:nvSpPr>
            <p:spPr bwMode="auto">
              <a:xfrm>
                <a:off x="4127" y="668"/>
                <a:ext cx="197"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2" name="Group 102">
              <a:extLst>
                <a:ext uri="{FF2B5EF4-FFF2-40B4-BE49-F238E27FC236}">
                  <a16:creationId xmlns:a16="http://schemas.microsoft.com/office/drawing/2014/main" id="{3EDB4EDF-F2F7-70CD-57CC-5BE0DFB4C944}"/>
                </a:ext>
              </a:extLst>
            </p:cNvPr>
            <p:cNvGrpSpPr>
              <a:grpSpLocks noChangeAspect="1"/>
            </p:cNvGrpSpPr>
            <p:nvPr/>
          </p:nvGrpSpPr>
          <p:grpSpPr bwMode="auto">
            <a:xfrm>
              <a:off x="4062" y="2605"/>
              <a:ext cx="207" cy="236"/>
              <a:chOff x="4387" y="628"/>
              <a:chExt cx="228" cy="267"/>
            </a:xfrm>
          </p:grpSpPr>
          <p:sp>
            <p:nvSpPr>
              <p:cNvPr id="117" name="Freeform 103">
                <a:extLst>
                  <a:ext uri="{FF2B5EF4-FFF2-40B4-BE49-F238E27FC236}">
                    <a16:creationId xmlns:a16="http://schemas.microsoft.com/office/drawing/2014/main" id="{4B3E602A-CACD-3730-2E24-7AC93F144D6F}"/>
                  </a:ext>
                </a:extLst>
              </p:cNvPr>
              <p:cNvSpPr>
                <a:spLocks noChangeAspect="1"/>
              </p:cNvSpPr>
              <p:nvPr/>
            </p:nvSpPr>
            <p:spPr bwMode="auto">
              <a:xfrm>
                <a:off x="4387" y="628"/>
                <a:ext cx="228" cy="267"/>
              </a:xfrm>
              <a:custGeom>
                <a:avLst/>
                <a:gdLst>
                  <a:gd name="T0" fmla="*/ 0 w 228"/>
                  <a:gd name="T1" fmla="*/ 266 h 267"/>
                  <a:gd name="T2" fmla="*/ 227 w 228"/>
                  <a:gd name="T3" fmla="*/ 266 h 267"/>
                  <a:gd name="T4" fmla="*/ 227 w 228"/>
                  <a:gd name="T5" fmla="*/ 0 h 267"/>
                  <a:gd name="T6" fmla="*/ 0 w 228"/>
                  <a:gd name="T7" fmla="*/ 0 h 267"/>
                  <a:gd name="T8" fmla="*/ 0 w 228"/>
                  <a:gd name="T9" fmla="*/ 266 h 267"/>
                  <a:gd name="T10" fmla="*/ 0 w 228"/>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267">
                    <a:moveTo>
                      <a:pt x="0" y="266"/>
                    </a:moveTo>
                    <a:lnTo>
                      <a:pt x="227" y="266"/>
                    </a:lnTo>
                    <a:lnTo>
                      <a:pt x="227" y="0"/>
                    </a:lnTo>
                    <a:lnTo>
                      <a:pt x="0" y="0"/>
                    </a:lnTo>
                    <a:lnTo>
                      <a:pt x="0" y="266"/>
                    </a:lnTo>
                  </a:path>
                </a:pathLst>
              </a:custGeom>
              <a:solidFill>
                <a:srgbClr val="FFBF18"/>
              </a:solidFill>
              <a:ln w="18653" cap="flat" cmpd="sng">
                <a:solidFill>
                  <a:srgbClr val="FFBF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18" name="Text Box 104">
                <a:extLst>
                  <a:ext uri="{FF2B5EF4-FFF2-40B4-BE49-F238E27FC236}">
                    <a16:creationId xmlns:a16="http://schemas.microsoft.com/office/drawing/2014/main" id="{636B8213-D07A-28CB-5C16-B5A02B505F0C}"/>
                  </a:ext>
                </a:extLst>
              </p:cNvPr>
              <p:cNvSpPr txBox="1">
                <a:spLocks noChangeAspect="1" noChangeArrowheads="1"/>
              </p:cNvSpPr>
              <p:nvPr/>
            </p:nvSpPr>
            <p:spPr bwMode="auto">
              <a:xfrm>
                <a:off x="4408" y="667"/>
                <a:ext cx="19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3" name="Group 105">
              <a:extLst>
                <a:ext uri="{FF2B5EF4-FFF2-40B4-BE49-F238E27FC236}">
                  <a16:creationId xmlns:a16="http://schemas.microsoft.com/office/drawing/2014/main" id="{50907941-C201-AE6D-298B-487914FEA4AE}"/>
                </a:ext>
              </a:extLst>
            </p:cNvPr>
            <p:cNvGrpSpPr>
              <a:grpSpLocks noChangeAspect="1"/>
            </p:cNvGrpSpPr>
            <p:nvPr/>
          </p:nvGrpSpPr>
          <p:grpSpPr bwMode="auto">
            <a:xfrm>
              <a:off x="4288" y="2603"/>
              <a:ext cx="34" cy="235"/>
              <a:chOff x="4635" y="626"/>
              <a:chExt cx="38" cy="266"/>
            </a:xfrm>
          </p:grpSpPr>
          <p:sp>
            <p:nvSpPr>
              <p:cNvPr id="115" name="Freeform 106">
                <a:extLst>
                  <a:ext uri="{FF2B5EF4-FFF2-40B4-BE49-F238E27FC236}">
                    <a16:creationId xmlns:a16="http://schemas.microsoft.com/office/drawing/2014/main" id="{3C141AD6-268C-E7DA-7866-192857469896}"/>
                  </a:ext>
                </a:extLst>
              </p:cNvPr>
              <p:cNvSpPr>
                <a:spLocks noChangeAspect="1"/>
              </p:cNvSpPr>
              <p:nvPr/>
            </p:nvSpPr>
            <p:spPr bwMode="auto">
              <a:xfrm>
                <a:off x="4635" y="626"/>
                <a:ext cx="38" cy="266"/>
              </a:xfrm>
              <a:custGeom>
                <a:avLst/>
                <a:gdLst>
                  <a:gd name="T0" fmla="*/ 0 w 38"/>
                  <a:gd name="T1" fmla="*/ 265 h 266"/>
                  <a:gd name="T2" fmla="*/ 37 w 38"/>
                  <a:gd name="T3" fmla="*/ 265 h 266"/>
                  <a:gd name="T4" fmla="*/ 37 w 38"/>
                  <a:gd name="T5" fmla="*/ 0 h 266"/>
                  <a:gd name="T6" fmla="*/ 0 w 38"/>
                  <a:gd name="T7" fmla="*/ 0 h 266"/>
                  <a:gd name="T8" fmla="*/ 0 w 38"/>
                  <a:gd name="T9" fmla="*/ 265 h 266"/>
                  <a:gd name="T10" fmla="*/ 0 w 38"/>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66">
                    <a:moveTo>
                      <a:pt x="0" y="265"/>
                    </a:moveTo>
                    <a:lnTo>
                      <a:pt x="37" y="265"/>
                    </a:lnTo>
                    <a:lnTo>
                      <a:pt x="37" y="0"/>
                    </a:lnTo>
                    <a:lnTo>
                      <a:pt x="0" y="0"/>
                    </a:lnTo>
                    <a:lnTo>
                      <a:pt x="0" y="265"/>
                    </a:lnTo>
                  </a:path>
                </a:pathLst>
              </a:custGeom>
              <a:solidFill>
                <a:srgbClr val="00A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16" name="Text Box 107">
                <a:extLst>
                  <a:ext uri="{FF2B5EF4-FFF2-40B4-BE49-F238E27FC236}">
                    <a16:creationId xmlns:a16="http://schemas.microsoft.com/office/drawing/2014/main" id="{D259709D-E33F-0869-A9C6-B25F43476225}"/>
                  </a:ext>
                </a:extLst>
              </p:cNvPr>
              <p:cNvSpPr txBox="1">
                <a:spLocks noChangeAspect="1" noChangeArrowheads="1"/>
              </p:cNvSpPr>
              <p:nvPr/>
            </p:nvSpPr>
            <p:spPr bwMode="auto">
              <a:xfrm>
                <a:off x="4638" y="665"/>
                <a:ext cx="32"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4" name="Group 108">
              <a:extLst>
                <a:ext uri="{FF2B5EF4-FFF2-40B4-BE49-F238E27FC236}">
                  <a16:creationId xmlns:a16="http://schemas.microsoft.com/office/drawing/2014/main" id="{DA964190-3DC9-5C06-1687-09BB492FF385}"/>
                </a:ext>
              </a:extLst>
            </p:cNvPr>
            <p:cNvGrpSpPr>
              <a:grpSpLocks noChangeAspect="1"/>
            </p:cNvGrpSpPr>
            <p:nvPr/>
          </p:nvGrpSpPr>
          <p:grpSpPr bwMode="auto">
            <a:xfrm>
              <a:off x="4354" y="2610"/>
              <a:ext cx="240" cy="222"/>
              <a:chOff x="4708" y="633"/>
              <a:chExt cx="264" cy="252"/>
            </a:xfrm>
          </p:grpSpPr>
          <p:sp>
            <p:nvSpPr>
              <p:cNvPr id="113" name="Freeform 109">
                <a:extLst>
                  <a:ext uri="{FF2B5EF4-FFF2-40B4-BE49-F238E27FC236}">
                    <a16:creationId xmlns:a16="http://schemas.microsoft.com/office/drawing/2014/main" id="{947B07AC-92AA-2A31-410F-D7132CBA503E}"/>
                  </a:ext>
                </a:extLst>
              </p:cNvPr>
              <p:cNvSpPr>
                <a:spLocks noChangeAspect="1"/>
              </p:cNvSpPr>
              <p:nvPr/>
            </p:nvSpPr>
            <p:spPr bwMode="auto">
              <a:xfrm>
                <a:off x="4708" y="633"/>
                <a:ext cx="264" cy="252"/>
              </a:xfrm>
              <a:custGeom>
                <a:avLst/>
                <a:gdLst>
                  <a:gd name="T0" fmla="*/ 0 w 264"/>
                  <a:gd name="T1" fmla="*/ 251 h 252"/>
                  <a:gd name="T2" fmla="*/ 263 w 264"/>
                  <a:gd name="T3" fmla="*/ 251 h 252"/>
                  <a:gd name="T4" fmla="*/ 263 w 264"/>
                  <a:gd name="T5" fmla="*/ 0 h 252"/>
                  <a:gd name="T6" fmla="*/ 0 w 264"/>
                  <a:gd name="T7" fmla="*/ 0 h 252"/>
                  <a:gd name="T8" fmla="*/ 0 w 264"/>
                  <a:gd name="T9" fmla="*/ 251 h 252"/>
                  <a:gd name="T10" fmla="*/ 0 w 264"/>
                  <a:gd name="T11" fmla="*/ 251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4" h="252">
                    <a:moveTo>
                      <a:pt x="0" y="251"/>
                    </a:moveTo>
                    <a:lnTo>
                      <a:pt x="263" y="251"/>
                    </a:lnTo>
                    <a:lnTo>
                      <a:pt x="263" y="0"/>
                    </a:lnTo>
                    <a:lnTo>
                      <a:pt x="0" y="0"/>
                    </a:lnTo>
                    <a:lnTo>
                      <a:pt x="0" y="251"/>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14" name="Text Box 110">
                <a:extLst>
                  <a:ext uri="{FF2B5EF4-FFF2-40B4-BE49-F238E27FC236}">
                    <a16:creationId xmlns:a16="http://schemas.microsoft.com/office/drawing/2014/main" id="{F76308FA-E686-D57F-5AD9-9E4F10A90469}"/>
                  </a:ext>
                </a:extLst>
              </p:cNvPr>
              <p:cNvSpPr txBox="1">
                <a:spLocks noChangeAspect="1" noChangeArrowheads="1"/>
              </p:cNvSpPr>
              <p:nvPr/>
            </p:nvSpPr>
            <p:spPr bwMode="auto">
              <a:xfrm>
                <a:off x="4732" y="670"/>
                <a:ext cx="226"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500">
                    <a:solidFill>
                      <a:srgbClr val="A11F12"/>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5" name="Group 111">
              <a:extLst>
                <a:ext uri="{FF2B5EF4-FFF2-40B4-BE49-F238E27FC236}">
                  <a16:creationId xmlns:a16="http://schemas.microsoft.com/office/drawing/2014/main" id="{8582F96F-6AB8-FEAE-E5D9-D1E0A3669245}"/>
                </a:ext>
              </a:extLst>
            </p:cNvPr>
            <p:cNvGrpSpPr>
              <a:grpSpLocks noChangeAspect="1"/>
            </p:cNvGrpSpPr>
            <p:nvPr/>
          </p:nvGrpSpPr>
          <p:grpSpPr bwMode="auto">
            <a:xfrm>
              <a:off x="4472" y="2862"/>
              <a:ext cx="77" cy="235"/>
              <a:chOff x="4838" y="919"/>
              <a:chExt cx="84" cy="267"/>
            </a:xfrm>
          </p:grpSpPr>
          <p:sp>
            <p:nvSpPr>
              <p:cNvPr id="111" name="Freeform 112">
                <a:extLst>
                  <a:ext uri="{FF2B5EF4-FFF2-40B4-BE49-F238E27FC236}">
                    <a16:creationId xmlns:a16="http://schemas.microsoft.com/office/drawing/2014/main" id="{DDE1318E-9020-9E47-30E5-C73694567B28}"/>
                  </a:ext>
                </a:extLst>
              </p:cNvPr>
              <p:cNvSpPr>
                <a:spLocks noChangeAspect="1"/>
              </p:cNvSpPr>
              <p:nvPr/>
            </p:nvSpPr>
            <p:spPr bwMode="auto">
              <a:xfrm>
                <a:off x="4838" y="919"/>
                <a:ext cx="84" cy="267"/>
              </a:xfrm>
              <a:custGeom>
                <a:avLst/>
                <a:gdLst>
                  <a:gd name="T0" fmla="*/ 0 w 84"/>
                  <a:gd name="T1" fmla="*/ 266 h 267"/>
                  <a:gd name="T2" fmla="*/ 83 w 84"/>
                  <a:gd name="T3" fmla="*/ 266 h 267"/>
                  <a:gd name="T4" fmla="*/ 83 w 84"/>
                  <a:gd name="T5" fmla="*/ 0 h 267"/>
                  <a:gd name="T6" fmla="*/ 0 w 84"/>
                  <a:gd name="T7" fmla="*/ 0 h 267"/>
                  <a:gd name="T8" fmla="*/ 0 w 84"/>
                  <a:gd name="T9" fmla="*/ 266 h 267"/>
                  <a:gd name="T10" fmla="*/ 0 w 84"/>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267">
                    <a:moveTo>
                      <a:pt x="0" y="266"/>
                    </a:moveTo>
                    <a:lnTo>
                      <a:pt x="83" y="266"/>
                    </a:lnTo>
                    <a:lnTo>
                      <a:pt x="83" y="0"/>
                    </a:lnTo>
                    <a:lnTo>
                      <a:pt x="0" y="0"/>
                    </a:lnTo>
                    <a:lnTo>
                      <a:pt x="0" y="266"/>
                    </a:lnTo>
                  </a:path>
                </a:pathLst>
              </a:custGeom>
              <a:solidFill>
                <a:srgbClr val="00A000"/>
              </a:solidFill>
              <a:ln w="18653" cap="flat" cmpd="sng">
                <a:solidFill>
                  <a:srgbClr val="FFBF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12" name="Text Box 113">
                <a:extLst>
                  <a:ext uri="{FF2B5EF4-FFF2-40B4-BE49-F238E27FC236}">
                    <a16:creationId xmlns:a16="http://schemas.microsoft.com/office/drawing/2014/main" id="{45864BBC-35DD-E9B7-A5EF-2BDB5F0C7317}"/>
                  </a:ext>
                </a:extLst>
              </p:cNvPr>
              <p:cNvSpPr txBox="1">
                <a:spLocks noChangeAspect="1" noChangeArrowheads="1"/>
              </p:cNvSpPr>
              <p:nvPr/>
            </p:nvSpPr>
            <p:spPr bwMode="auto">
              <a:xfrm>
                <a:off x="4846" y="959"/>
                <a:ext cx="71"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6" name="Group 114">
              <a:extLst>
                <a:ext uri="{FF2B5EF4-FFF2-40B4-BE49-F238E27FC236}">
                  <a16:creationId xmlns:a16="http://schemas.microsoft.com/office/drawing/2014/main" id="{914AF861-C0D3-79FD-C8BD-E7290FF20BE6}"/>
                </a:ext>
              </a:extLst>
            </p:cNvPr>
            <p:cNvGrpSpPr>
              <a:grpSpLocks noChangeAspect="1"/>
            </p:cNvGrpSpPr>
            <p:nvPr/>
          </p:nvGrpSpPr>
          <p:grpSpPr bwMode="auto">
            <a:xfrm>
              <a:off x="4126" y="2867"/>
              <a:ext cx="310" cy="236"/>
              <a:chOff x="4457" y="925"/>
              <a:chExt cx="341" cy="267"/>
            </a:xfrm>
          </p:grpSpPr>
          <p:sp>
            <p:nvSpPr>
              <p:cNvPr id="109" name="Freeform 115">
                <a:extLst>
                  <a:ext uri="{FF2B5EF4-FFF2-40B4-BE49-F238E27FC236}">
                    <a16:creationId xmlns:a16="http://schemas.microsoft.com/office/drawing/2014/main" id="{C10B3673-BFAA-2909-2EEF-EF3D91A819E2}"/>
                  </a:ext>
                </a:extLst>
              </p:cNvPr>
              <p:cNvSpPr>
                <a:spLocks noChangeAspect="1"/>
              </p:cNvSpPr>
              <p:nvPr/>
            </p:nvSpPr>
            <p:spPr bwMode="auto">
              <a:xfrm>
                <a:off x="4457" y="925"/>
                <a:ext cx="341" cy="267"/>
              </a:xfrm>
              <a:custGeom>
                <a:avLst/>
                <a:gdLst>
                  <a:gd name="T0" fmla="*/ 0 w 341"/>
                  <a:gd name="T1" fmla="*/ 266 h 267"/>
                  <a:gd name="T2" fmla="*/ 340 w 341"/>
                  <a:gd name="T3" fmla="*/ 266 h 267"/>
                  <a:gd name="T4" fmla="*/ 340 w 341"/>
                  <a:gd name="T5" fmla="*/ 0 h 267"/>
                  <a:gd name="T6" fmla="*/ 0 w 341"/>
                  <a:gd name="T7" fmla="*/ 0 h 267"/>
                  <a:gd name="T8" fmla="*/ 0 w 341"/>
                  <a:gd name="T9" fmla="*/ 266 h 267"/>
                  <a:gd name="T10" fmla="*/ 0 w 341"/>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1" h="267">
                    <a:moveTo>
                      <a:pt x="0" y="266"/>
                    </a:moveTo>
                    <a:lnTo>
                      <a:pt x="340" y="266"/>
                    </a:lnTo>
                    <a:lnTo>
                      <a:pt x="340" y="0"/>
                    </a:lnTo>
                    <a:lnTo>
                      <a:pt x="0" y="0"/>
                    </a:lnTo>
                    <a:lnTo>
                      <a:pt x="0" y="266"/>
                    </a:lnTo>
                  </a:path>
                </a:pathLst>
              </a:custGeom>
              <a:solidFill>
                <a:srgbClr val="FFBF18"/>
              </a:solidFill>
              <a:ln w="18653" cap="flat" cmpd="sng">
                <a:solidFill>
                  <a:srgbClr val="FFBF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10" name="Text Box 116">
                <a:extLst>
                  <a:ext uri="{FF2B5EF4-FFF2-40B4-BE49-F238E27FC236}">
                    <a16:creationId xmlns:a16="http://schemas.microsoft.com/office/drawing/2014/main" id="{CC3D175D-3750-5CC4-A579-5BA35501BC70}"/>
                  </a:ext>
                </a:extLst>
              </p:cNvPr>
              <p:cNvSpPr txBox="1">
                <a:spLocks noChangeAspect="1" noChangeArrowheads="1"/>
              </p:cNvSpPr>
              <p:nvPr/>
            </p:nvSpPr>
            <p:spPr bwMode="auto">
              <a:xfrm>
                <a:off x="4488" y="965"/>
                <a:ext cx="292"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7" name="Group 117">
              <a:extLst>
                <a:ext uri="{FF2B5EF4-FFF2-40B4-BE49-F238E27FC236}">
                  <a16:creationId xmlns:a16="http://schemas.microsoft.com/office/drawing/2014/main" id="{0C530B37-CCD6-2ADB-ECFA-98C708473748}"/>
                </a:ext>
              </a:extLst>
            </p:cNvPr>
            <p:cNvGrpSpPr>
              <a:grpSpLocks noChangeAspect="1"/>
            </p:cNvGrpSpPr>
            <p:nvPr/>
          </p:nvGrpSpPr>
          <p:grpSpPr bwMode="auto">
            <a:xfrm>
              <a:off x="3801" y="2869"/>
              <a:ext cx="299" cy="235"/>
              <a:chOff x="4100" y="927"/>
              <a:chExt cx="329" cy="266"/>
            </a:xfrm>
          </p:grpSpPr>
          <p:sp>
            <p:nvSpPr>
              <p:cNvPr id="107" name="Freeform 118">
                <a:extLst>
                  <a:ext uri="{FF2B5EF4-FFF2-40B4-BE49-F238E27FC236}">
                    <a16:creationId xmlns:a16="http://schemas.microsoft.com/office/drawing/2014/main" id="{8B5EFE04-C9AD-0E03-6B3E-4F4F3581FB25}"/>
                  </a:ext>
                </a:extLst>
              </p:cNvPr>
              <p:cNvSpPr>
                <a:spLocks noChangeAspect="1"/>
              </p:cNvSpPr>
              <p:nvPr/>
            </p:nvSpPr>
            <p:spPr bwMode="auto">
              <a:xfrm>
                <a:off x="4100" y="927"/>
                <a:ext cx="329" cy="266"/>
              </a:xfrm>
              <a:custGeom>
                <a:avLst/>
                <a:gdLst>
                  <a:gd name="T0" fmla="*/ 0 w 329"/>
                  <a:gd name="T1" fmla="*/ 265 h 266"/>
                  <a:gd name="T2" fmla="*/ 328 w 329"/>
                  <a:gd name="T3" fmla="*/ 265 h 266"/>
                  <a:gd name="T4" fmla="*/ 328 w 329"/>
                  <a:gd name="T5" fmla="*/ 0 h 266"/>
                  <a:gd name="T6" fmla="*/ 0 w 329"/>
                  <a:gd name="T7" fmla="*/ 0 h 266"/>
                  <a:gd name="T8" fmla="*/ 0 w 329"/>
                  <a:gd name="T9" fmla="*/ 265 h 266"/>
                  <a:gd name="T10" fmla="*/ 0 w 329"/>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9" h="266">
                    <a:moveTo>
                      <a:pt x="0" y="265"/>
                    </a:moveTo>
                    <a:lnTo>
                      <a:pt x="328" y="265"/>
                    </a:lnTo>
                    <a:lnTo>
                      <a:pt x="328" y="0"/>
                    </a:lnTo>
                    <a:lnTo>
                      <a:pt x="0" y="0"/>
                    </a:lnTo>
                    <a:lnTo>
                      <a:pt x="0" y="265"/>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08" name="Text Box 119">
                <a:extLst>
                  <a:ext uri="{FF2B5EF4-FFF2-40B4-BE49-F238E27FC236}">
                    <a16:creationId xmlns:a16="http://schemas.microsoft.com/office/drawing/2014/main" id="{DEEFF099-C270-3703-8E84-3D6444D148DE}"/>
                  </a:ext>
                </a:extLst>
              </p:cNvPr>
              <p:cNvSpPr txBox="1">
                <a:spLocks noChangeAspect="1" noChangeArrowheads="1"/>
              </p:cNvSpPr>
              <p:nvPr/>
            </p:nvSpPr>
            <p:spPr bwMode="auto">
              <a:xfrm>
                <a:off x="4131" y="966"/>
                <a:ext cx="280"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8" name="Group 120">
              <a:extLst>
                <a:ext uri="{FF2B5EF4-FFF2-40B4-BE49-F238E27FC236}">
                  <a16:creationId xmlns:a16="http://schemas.microsoft.com/office/drawing/2014/main" id="{BAEB387E-16F5-C218-14D1-183A87487AEE}"/>
                </a:ext>
              </a:extLst>
            </p:cNvPr>
            <p:cNvGrpSpPr>
              <a:grpSpLocks noChangeAspect="1"/>
            </p:cNvGrpSpPr>
            <p:nvPr/>
          </p:nvGrpSpPr>
          <p:grpSpPr bwMode="auto">
            <a:xfrm>
              <a:off x="3702" y="2867"/>
              <a:ext cx="75" cy="235"/>
              <a:chOff x="3991" y="925"/>
              <a:chExt cx="82" cy="266"/>
            </a:xfrm>
          </p:grpSpPr>
          <p:sp>
            <p:nvSpPr>
              <p:cNvPr id="105" name="Freeform 121">
                <a:extLst>
                  <a:ext uri="{FF2B5EF4-FFF2-40B4-BE49-F238E27FC236}">
                    <a16:creationId xmlns:a16="http://schemas.microsoft.com/office/drawing/2014/main" id="{1B5B21DB-5696-0E88-EC4F-B8186FCE0143}"/>
                  </a:ext>
                </a:extLst>
              </p:cNvPr>
              <p:cNvSpPr>
                <a:spLocks noChangeAspect="1"/>
              </p:cNvSpPr>
              <p:nvPr/>
            </p:nvSpPr>
            <p:spPr bwMode="auto">
              <a:xfrm>
                <a:off x="3991" y="925"/>
                <a:ext cx="82" cy="266"/>
              </a:xfrm>
              <a:custGeom>
                <a:avLst/>
                <a:gdLst>
                  <a:gd name="T0" fmla="*/ 0 w 82"/>
                  <a:gd name="T1" fmla="*/ 265 h 266"/>
                  <a:gd name="T2" fmla="*/ 81 w 82"/>
                  <a:gd name="T3" fmla="*/ 265 h 266"/>
                  <a:gd name="T4" fmla="*/ 81 w 82"/>
                  <a:gd name="T5" fmla="*/ 0 h 266"/>
                  <a:gd name="T6" fmla="*/ 0 w 82"/>
                  <a:gd name="T7" fmla="*/ 0 h 266"/>
                  <a:gd name="T8" fmla="*/ 0 w 82"/>
                  <a:gd name="T9" fmla="*/ 265 h 266"/>
                  <a:gd name="T10" fmla="*/ 0 w 82"/>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266">
                    <a:moveTo>
                      <a:pt x="0" y="265"/>
                    </a:moveTo>
                    <a:lnTo>
                      <a:pt x="81" y="265"/>
                    </a:lnTo>
                    <a:lnTo>
                      <a:pt x="81" y="0"/>
                    </a:lnTo>
                    <a:lnTo>
                      <a:pt x="0" y="0"/>
                    </a:lnTo>
                    <a:lnTo>
                      <a:pt x="0" y="265"/>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06" name="Text Box 122">
                <a:extLst>
                  <a:ext uri="{FF2B5EF4-FFF2-40B4-BE49-F238E27FC236}">
                    <a16:creationId xmlns:a16="http://schemas.microsoft.com/office/drawing/2014/main" id="{469AFBF5-DFF2-E1D7-71AF-54722CF3A261}"/>
                  </a:ext>
                </a:extLst>
              </p:cNvPr>
              <p:cNvSpPr txBox="1">
                <a:spLocks noChangeAspect="1" noChangeArrowheads="1"/>
              </p:cNvSpPr>
              <p:nvPr/>
            </p:nvSpPr>
            <p:spPr bwMode="auto">
              <a:xfrm>
                <a:off x="3998" y="964"/>
                <a:ext cx="6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79" name="Group 123">
              <a:extLst>
                <a:ext uri="{FF2B5EF4-FFF2-40B4-BE49-F238E27FC236}">
                  <a16:creationId xmlns:a16="http://schemas.microsoft.com/office/drawing/2014/main" id="{26C20EDD-218E-1D81-D53F-BACC968277E9}"/>
                </a:ext>
              </a:extLst>
            </p:cNvPr>
            <p:cNvGrpSpPr>
              <a:grpSpLocks noChangeAspect="1"/>
            </p:cNvGrpSpPr>
            <p:nvPr/>
          </p:nvGrpSpPr>
          <p:grpSpPr bwMode="auto">
            <a:xfrm>
              <a:off x="3469" y="2866"/>
              <a:ext cx="208" cy="236"/>
              <a:chOff x="3735" y="924"/>
              <a:chExt cx="228" cy="267"/>
            </a:xfrm>
          </p:grpSpPr>
          <p:sp>
            <p:nvSpPr>
              <p:cNvPr id="103" name="Freeform 124">
                <a:extLst>
                  <a:ext uri="{FF2B5EF4-FFF2-40B4-BE49-F238E27FC236}">
                    <a16:creationId xmlns:a16="http://schemas.microsoft.com/office/drawing/2014/main" id="{69752BE2-B08D-0B1B-AADE-853C108C60E3}"/>
                  </a:ext>
                </a:extLst>
              </p:cNvPr>
              <p:cNvSpPr>
                <a:spLocks noChangeAspect="1"/>
              </p:cNvSpPr>
              <p:nvPr/>
            </p:nvSpPr>
            <p:spPr bwMode="auto">
              <a:xfrm>
                <a:off x="3735" y="924"/>
                <a:ext cx="228" cy="267"/>
              </a:xfrm>
              <a:custGeom>
                <a:avLst/>
                <a:gdLst>
                  <a:gd name="T0" fmla="*/ 0 w 228"/>
                  <a:gd name="T1" fmla="*/ 266 h 267"/>
                  <a:gd name="T2" fmla="*/ 227 w 228"/>
                  <a:gd name="T3" fmla="*/ 266 h 267"/>
                  <a:gd name="T4" fmla="*/ 227 w 228"/>
                  <a:gd name="T5" fmla="*/ 0 h 267"/>
                  <a:gd name="T6" fmla="*/ 0 w 228"/>
                  <a:gd name="T7" fmla="*/ 0 h 267"/>
                  <a:gd name="T8" fmla="*/ 0 w 228"/>
                  <a:gd name="T9" fmla="*/ 266 h 267"/>
                  <a:gd name="T10" fmla="*/ 0 w 228"/>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267">
                    <a:moveTo>
                      <a:pt x="0" y="266"/>
                    </a:moveTo>
                    <a:lnTo>
                      <a:pt x="227" y="266"/>
                    </a:lnTo>
                    <a:lnTo>
                      <a:pt x="227" y="0"/>
                    </a:lnTo>
                    <a:lnTo>
                      <a:pt x="0" y="0"/>
                    </a:lnTo>
                    <a:lnTo>
                      <a:pt x="0" y="266"/>
                    </a:lnTo>
                  </a:path>
                </a:pathLst>
              </a:custGeom>
              <a:solidFill>
                <a:srgbClr val="00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04" name="Text Box 125">
                <a:extLst>
                  <a:ext uri="{FF2B5EF4-FFF2-40B4-BE49-F238E27FC236}">
                    <a16:creationId xmlns:a16="http://schemas.microsoft.com/office/drawing/2014/main" id="{0B22F5E5-B796-DEC3-026E-6BC1B1FA515B}"/>
                  </a:ext>
                </a:extLst>
              </p:cNvPr>
              <p:cNvSpPr txBox="1">
                <a:spLocks noChangeAspect="1" noChangeArrowheads="1"/>
              </p:cNvSpPr>
              <p:nvPr/>
            </p:nvSpPr>
            <p:spPr bwMode="auto">
              <a:xfrm>
                <a:off x="3756" y="963"/>
                <a:ext cx="19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80" name="Group 126">
              <a:extLst>
                <a:ext uri="{FF2B5EF4-FFF2-40B4-BE49-F238E27FC236}">
                  <a16:creationId xmlns:a16="http://schemas.microsoft.com/office/drawing/2014/main" id="{0EFAA8A7-9783-B07C-0B41-A636B6F36D73}"/>
                </a:ext>
              </a:extLst>
            </p:cNvPr>
            <p:cNvGrpSpPr>
              <a:grpSpLocks noChangeAspect="1"/>
            </p:cNvGrpSpPr>
            <p:nvPr/>
          </p:nvGrpSpPr>
          <p:grpSpPr bwMode="auto">
            <a:xfrm>
              <a:off x="4080" y="3168"/>
              <a:ext cx="311" cy="235"/>
              <a:chOff x="3771" y="1193"/>
              <a:chExt cx="342" cy="267"/>
            </a:xfrm>
          </p:grpSpPr>
          <p:sp>
            <p:nvSpPr>
              <p:cNvPr id="101" name="Freeform 127">
                <a:extLst>
                  <a:ext uri="{FF2B5EF4-FFF2-40B4-BE49-F238E27FC236}">
                    <a16:creationId xmlns:a16="http://schemas.microsoft.com/office/drawing/2014/main" id="{CEAE24B6-FD84-0499-1578-B6DEF77C232F}"/>
                  </a:ext>
                </a:extLst>
              </p:cNvPr>
              <p:cNvSpPr>
                <a:spLocks noChangeAspect="1"/>
              </p:cNvSpPr>
              <p:nvPr/>
            </p:nvSpPr>
            <p:spPr bwMode="auto">
              <a:xfrm>
                <a:off x="3771" y="1193"/>
                <a:ext cx="342" cy="267"/>
              </a:xfrm>
              <a:custGeom>
                <a:avLst/>
                <a:gdLst>
                  <a:gd name="T0" fmla="*/ 0 w 342"/>
                  <a:gd name="T1" fmla="*/ 266 h 267"/>
                  <a:gd name="T2" fmla="*/ 341 w 342"/>
                  <a:gd name="T3" fmla="*/ 266 h 267"/>
                  <a:gd name="T4" fmla="*/ 341 w 342"/>
                  <a:gd name="T5" fmla="*/ 0 h 267"/>
                  <a:gd name="T6" fmla="*/ 0 w 342"/>
                  <a:gd name="T7" fmla="*/ 0 h 267"/>
                  <a:gd name="T8" fmla="*/ 0 w 342"/>
                  <a:gd name="T9" fmla="*/ 266 h 267"/>
                  <a:gd name="T10" fmla="*/ 0 w 342"/>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2" h="267">
                    <a:moveTo>
                      <a:pt x="0" y="266"/>
                    </a:moveTo>
                    <a:lnTo>
                      <a:pt x="341" y="266"/>
                    </a:lnTo>
                    <a:lnTo>
                      <a:pt x="341" y="0"/>
                    </a:lnTo>
                    <a:lnTo>
                      <a:pt x="0" y="0"/>
                    </a:lnTo>
                    <a:lnTo>
                      <a:pt x="0" y="266"/>
                    </a:lnTo>
                  </a:path>
                </a:pathLst>
              </a:custGeom>
              <a:solidFill>
                <a:srgbClr val="FF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02" name="Text Box 128">
                <a:extLst>
                  <a:ext uri="{FF2B5EF4-FFF2-40B4-BE49-F238E27FC236}">
                    <a16:creationId xmlns:a16="http://schemas.microsoft.com/office/drawing/2014/main" id="{DCD2E1E4-3510-18EA-F462-FE4A82EB2852}"/>
                  </a:ext>
                </a:extLst>
              </p:cNvPr>
              <p:cNvSpPr txBox="1">
                <a:spLocks noChangeAspect="1" noChangeArrowheads="1"/>
              </p:cNvSpPr>
              <p:nvPr/>
            </p:nvSpPr>
            <p:spPr bwMode="auto">
              <a:xfrm>
                <a:off x="3802" y="1233"/>
                <a:ext cx="292"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81" name="Group 129">
              <a:extLst>
                <a:ext uri="{FF2B5EF4-FFF2-40B4-BE49-F238E27FC236}">
                  <a16:creationId xmlns:a16="http://schemas.microsoft.com/office/drawing/2014/main" id="{053B4256-4CFF-1293-22B3-A628D61D2FA5}"/>
                </a:ext>
              </a:extLst>
            </p:cNvPr>
            <p:cNvGrpSpPr>
              <a:grpSpLocks noChangeAspect="1"/>
            </p:cNvGrpSpPr>
            <p:nvPr/>
          </p:nvGrpSpPr>
          <p:grpSpPr bwMode="auto">
            <a:xfrm>
              <a:off x="4416" y="3168"/>
              <a:ext cx="208" cy="235"/>
              <a:chOff x="4144" y="1202"/>
              <a:chExt cx="229" cy="267"/>
            </a:xfrm>
          </p:grpSpPr>
          <p:sp>
            <p:nvSpPr>
              <p:cNvPr id="99" name="Freeform 130">
                <a:extLst>
                  <a:ext uri="{FF2B5EF4-FFF2-40B4-BE49-F238E27FC236}">
                    <a16:creationId xmlns:a16="http://schemas.microsoft.com/office/drawing/2014/main" id="{810B54EA-CB4F-6818-604B-1968AF854A98}"/>
                  </a:ext>
                </a:extLst>
              </p:cNvPr>
              <p:cNvSpPr>
                <a:spLocks noChangeAspect="1"/>
              </p:cNvSpPr>
              <p:nvPr/>
            </p:nvSpPr>
            <p:spPr bwMode="auto">
              <a:xfrm>
                <a:off x="4144" y="1202"/>
                <a:ext cx="229" cy="267"/>
              </a:xfrm>
              <a:custGeom>
                <a:avLst/>
                <a:gdLst>
                  <a:gd name="T0" fmla="*/ 0 w 229"/>
                  <a:gd name="T1" fmla="*/ 266 h 267"/>
                  <a:gd name="T2" fmla="*/ 228 w 229"/>
                  <a:gd name="T3" fmla="*/ 266 h 267"/>
                  <a:gd name="T4" fmla="*/ 228 w 229"/>
                  <a:gd name="T5" fmla="*/ 0 h 267"/>
                  <a:gd name="T6" fmla="*/ 0 w 229"/>
                  <a:gd name="T7" fmla="*/ 0 h 267"/>
                  <a:gd name="T8" fmla="*/ 0 w 229"/>
                  <a:gd name="T9" fmla="*/ 266 h 267"/>
                  <a:gd name="T10" fmla="*/ 0 w 229"/>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9" h="267">
                    <a:moveTo>
                      <a:pt x="0" y="266"/>
                    </a:moveTo>
                    <a:lnTo>
                      <a:pt x="228" y="266"/>
                    </a:lnTo>
                    <a:lnTo>
                      <a:pt x="228" y="0"/>
                    </a:lnTo>
                    <a:lnTo>
                      <a:pt x="0" y="0"/>
                    </a:lnTo>
                    <a:lnTo>
                      <a:pt x="0" y="266"/>
                    </a:lnTo>
                  </a:path>
                </a:pathLst>
              </a:custGeom>
              <a:solidFill>
                <a:srgbClr val="FF0000"/>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100" name="Text Box 131">
                <a:extLst>
                  <a:ext uri="{FF2B5EF4-FFF2-40B4-BE49-F238E27FC236}">
                    <a16:creationId xmlns:a16="http://schemas.microsoft.com/office/drawing/2014/main" id="{E8763799-9535-2117-5884-AE14B52E14DC}"/>
                  </a:ext>
                </a:extLst>
              </p:cNvPr>
              <p:cNvSpPr txBox="1">
                <a:spLocks noChangeAspect="1" noChangeArrowheads="1"/>
              </p:cNvSpPr>
              <p:nvPr/>
            </p:nvSpPr>
            <p:spPr bwMode="auto">
              <a:xfrm>
                <a:off x="4165" y="1241"/>
                <a:ext cx="195"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82" name="Group 132">
              <a:extLst>
                <a:ext uri="{FF2B5EF4-FFF2-40B4-BE49-F238E27FC236}">
                  <a16:creationId xmlns:a16="http://schemas.microsoft.com/office/drawing/2014/main" id="{BD921FEE-B5A6-BECA-1E94-17F699B6792F}"/>
                </a:ext>
              </a:extLst>
            </p:cNvPr>
            <p:cNvGrpSpPr>
              <a:grpSpLocks noChangeAspect="1"/>
            </p:cNvGrpSpPr>
            <p:nvPr/>
          </p:nvGrpSpPr>
          <p:grpSpPr bwMode="auto">
            <a:xfrm>
              <a:off x="4080" y="3408"/>
              <a:ext cx="209" cy="235"/>
              <a:chOff x="4407" y="1211"/>
              <a:chExt cx="230" cy="267"/>
            </a:xfrm>
          </p:grpSpPr>
          <p:sp>
            <p:nvSpPr>
              <p:cNvPr id="97" name="Freeform 133">
                <a:extLst>
                  <a:ext uri="{FF2B5EF4-FFF2-40B4-BE49-F238E27FC236}">
                    <a16:creationId xmlns:a16="http://schemas.microsoft.com/office/drawing/2014/main" id="{D2BCB3E5-CB6B-0F54-21C1-A8F1CC6CC7A8}"/>
                  </a:ext>
                </a:extLst>
              </p:cNvPr>
              <p:cNvSpPr>
                <a:spLocks noChangeAspect="1"/>
              </p:cNvSpPr>
              <p:nvPr/>
            </p:nvSpPr>
            <p:spPr bwMode="auto">
              <a:xfrm>
                <a:off x="4407" y="1211"/>
                <a:ext cx="230" cy="267"/>
              </a:xfrm>
              <a:custGeom>
                <a:avLst/>
                <a:gdLst>
                  <a:gd name="T0" fmla="*/ 0 w 230"/>
                  <a:gd name="T1" fmla="*/ 266 h 267"/>
                  <a:gd name="T2" fmla="*/ 229 w 230"/>
                  <a:gd name="T3" fmla="*/ 266 h 267"/>
                  <a:gd name="T4" fmla="*/ 229 w 230"/>
                  <a:gd name="T5" fmla="*/ 0 h 267"/>
                  <a:gd name="T6" fmla="*/ 0 w 230"/>
                  <a:gd name="T7" fmla="*/ 0 h 267"/>
                  <a:gd name="T8" fmla="*/ 0 w 230"/>
                  <a:gd name="T9" fmla="*/ 266 h 267"/>
                  <a:gd name="T10" fmla="*/ 0 w 230"/>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 h="267">
                    <a:moveTo>
                      <a:pt x="0" y="266"/>
                    </a:moveTo>
                    <a:lnTo>
                      <a:pt x="229" y="266"/>
                    </a:lnTo>
                    <a:lnTo>
                      <a:pt x="229" y="0"/>
                    </a:lnTo>
                    <a:lnTo>
                      <a:pt x="0" y="0"/>
                    </a:lnTo>
                    <a:lnTo>
                      <a:pt x="0" y="266"/>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98" name="Text Box 134">
                <a:extLst>
                  <a:ext uri="{FF2B5EF4-FFF2-40B4-BE49-F238E27FC236}">
                    <a16:creationId xmlns:a16="http://schemas.microsoft.com/office/drawing/2014/main" id="{AA80B3E5-8D6D-1994-B23E-9E02A2DC625A}"/>
                  </a:ext>
                </a:extLst>
              </p:cNvPr>
              <p:cNvSpPr txBox="1">
                <a:spLocks noChangeAspect="1" noChangeArrowheads="1"/>
              </p:cNvSpPr>
              <p:nvPr/>
            </p:nvSpPr>
            <p:spPr bwMode="auto">
              <a:xfrm>
                <a:off x="4428" y="1250"/>
                <a:ext cx="196"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83" name="Group 135">
              <a:extLst>
                <a:ext uri="{FF2B5EF4-FFF2-40B4-BE49-F238E27FC236}">
                  <a16:creationId xmlns:a16="http://schemas.microsoft.com/office/drawing/2014/main" id="{AF50CB2F-A0D5-E04F-DBF6-CBAA656975FC}"/>
                </a:ext>
              </a:extLst>
            </p:cNvPr>
            <p:cNvGrpSpPr>
              <a:grpSpLocks noChangeAspect="1"/>
            </p:cNvGrpSpPr>
            <p:nvPr/>
          </p:nvGrpSpPr>
          <p:grpSpPr bwMode="auto">
            <a:xfrm>
              <a:off x="4320" y="3408"/>
              <a:ext cx="38" cy="236"/>
              <a:chOff x="4661" y="1199"/>
              <a:chExt cx="41" cy="267"/>
            </a:xfrm>
          </p:grpSpPr>
          <p:sp>
            <p:nvSpPr>
              <p:cNvPr id="95" name="Freeform 136">
                <a:extLst>
                  <a:ext uri="{FF2B5EF4-FFF2-40B4-BE49-F238E27FC236}">
                    <a16:creationId xmlns:a16="http://schemas.microsoft.com/office/drawing/2014/main" id="{974A1344-4AE1-F380-2099-722F219946A1}"/>
                  </a:ext>
                </a:extLst>
              </p:cNvPr>
              <p:cNvSpPr>
                <a:spLocks noChangeAspect="1"/>
              </p:cNvSpPr>
              <p:nvPr/>
            </p:nvSpPr>
            <p:spPr bwMode="auto">
              <a:xfrm>
                <a:off x="4661" y="1199"/>
                <a:ext cx="41" cy="267"/>
              </a:xfrm>
              <a:custGeom>
                <a:avLst/>
                <a:gdLst>
                  <a:gd name="T0" fmla="*/ 0 w 41"/>
                  <a:gd name="T1" fmla="*/ 266 h 267"/>
                  <a:gd name="T2" fmla="*/ 40 w 41"/>
                  <a:gd name="T3" fmla="*/ 266 h 267"/>
                  <a:gd name="T4" fmla="*/ 40 w 41"/>
                  <a:gd name="T5" fmla="*/ 0 h 267"/>
                  <a:gd name="T6" fmla="*/ 0 w 41"/>
                  <a:gd name="T7" fmla="*/ 0 h 267"/>
                  <a:gd name="T8" fmla="*/ 0 w 41"/>
                  <a:gd name="T9" fmla="*/ 266 h 267"/>
                  <a:gd name="T10" fmla="*/ 0 w 41"/>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67">
                    <a:moveTo>
                      <a:pt x="0" y="266"/>
                    </a:moveTo>
                    <a:lnTo>
                      <a:pt x="40" y="266"/>
                    </a:lnTo>
                    <a:lnTo>
                      <a:pt x="40" y="0"/>
                    </a:lnTo>
                    <a:lnTo>
                      <a:pt x="0" y="0"/>
                    </a:lnTo>
                    <a:lnTo>
                      <a:pt x="0" y="266"/>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96" name="Text Box 137">
                <a:extLst>
                  <a:ext uri="{FF2B5EF4-FFF2-40B4-BE49-F238E27FC236}">
                    <a16:creationId xmlns:a16="http://schemas.microsoft.com/office/drawing/2014/main" id="{DA5772C6-F458-1E8B-6C15-3E36E7C86E6C}"/>
                  </a:ext>
                </a:extLst>
              </p:cNvPr>
              <p:cNvSpPr txBox="1">
                <a:spLocks noChangeAspect="1" noChangeArrowheads="1"/>
              </p:cNvSpPr>
              <p:nvPr/>
            </p:nvSpPr>
            <p:spPr bwMode="auto">
              <a:xfrm>
                <a:off x="4664" y="1238"/>
                <a:ext cx="3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84" name="Group 138">
              <a:extLst>
                <a:ext uri="{FF2B5EF4-FFF2-40B4-BE49-F238E27FC236}">
                  <a16:creationId xmlns:a16="http://schemas.microsoft.com/office/drawing/2014/main" id="{95351ABC-88CF-D247-D20F-6D03BC0342CD}"/>
                </a:ext>
              </a:extLst>
            </p:cNvPr>
            <p:cNvGrpSpPr>
              <a:grpSpLocks noChangeAspect="1"/>
            </p:cNvGrpSpPr>
            <p:nvPr/>
          </p:nvGrpSpPr>
          <p:grpSpPr bwMode="auto">
            <a:xfrm>
              <a:off x="4416" y="3408"/>
              <a:ext cx="239" cy="236"/>
              <a:chOff x="4737" y="1199"/>
              <a:chExt cx="263" cy="267"/>
            </a:xfrm>
          </p:grpSpPr>
          <p:sp>
            <p:nvSpPr>
              <p:cNvPr id="93" name="Freeform 139">
                <a:extLst>
                  <a:ext uri="{FF2B5EF4-FFF2-40B4-BE49-F238E27FC236}">
                    <a16:creationId xmlns:a16="http://schemas.microsoft.com/office/drawing/2014/main" id="{9A360827-6C04-25B0-C758-50114B1DDE1C}"/>
                  </a:ext>
                </a:extLst>
              </p:cNvPr>
              <p:cNvSpPr>
                <a:spLocks noChangeAspect="1"/>
              </p:cNvSpPr>
              <p:nvPr/>
            </p:nvSpPr>
            <p:spPr bwMode="auto">
              <a:xfrm>
                <a:off x="4737" y="1199"/>
                <a:ext cx="263" cy="267"/>
              </a:xfrm>
              <a:custGeom>
                <a:avLst/>
                <a:gdLst>
                  <a:gd name="T0" fmla="*/ 0 w 263"/>
                  <a:gd name="T1" fmla="*/ 266 h 267"/>
                  <a:gd name="T2" fmla="*/ 262 w 263"/>
                  <a:gd name="T3" fmla="*/ 266 h 267"/>
                  <a:gd name="T4" fmla="*/ 262 w 263"/>
                  <a:gd name="T5" fmla="*/ 0 h 267"/>
                  <a:gd name="T6" fmla="*/ 0 w 263"/>
                  <a:gd name="T7" fmla="*/ 0 h 267"/>
                  <a:gd name="T8" fmla="*/ 0 w 263"/>
                  <a:gd name="T9" fmla="*/ 266 h 267"/>
                  <a:gd name="T10" fmla="*/ 0 w 263"/>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3" h="267">
                    <a:moveTo>
                      <a:pt x="0" y="266"/>
                    </a:moveTo>
                    <a:lnTo>
                      <a:pt x="262" y="266"/>
                    </a:lnTo>
                    <a:lnTo>
                      <a:pt x="262" y="0"/>
                    </a:lnTo>
                    <a:lnTo>
                      <a:pt x="0" y="0"/>
                    </a:lnTo>
                    <a:lnTo>
                      <a:pt x="0" y="266"/>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94" name="Text Box 140">
                <a:extLst>
                  <a:ext uri="{FF2B5EF4-FFF2-40B4-BE49-F238E27FC236}">
                    <a16:creationId xmlns:a16="http://schemas.microsoft.com/office/drawing/2014/main" id="{EC113D92-1D86-2904-8412-A4D1BC735295}"/>
                  </a:ext>
                </a:extLst>
              </p:cNvPr>
              <p:cNvSpPr txBox="1">
                <a:spLocks noChangeAspect="1" noChangeArrowheads="1"/>
              </p:cNvSpPr>
              <p:nvPr/>
            </p:nvSpPr>
            <p:spPr bwMode="auto">
              <a:xfrm>
                <a:off x="4761" y="1238"/>
                <a:ext cx="225"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85" name="Group 141">
              <a:extLst>
                <a:ext uri="{FF2B5EF4-FFF2-40B4-BE49-F238E27FC236}">
                  <a16:creationId xmlns:a16="http://schemas.microsoft.com/office/drawing/2014/main" id="{59BBD1F5-2A1D-7AA0-9925-A9A3F32A265B}"/>
                </a:ext>
              </a:extLst>
            </p:cNvPr>
            <p:cNvGrpSpPr>
              <a:grpSpLocks noChangeAspect="1"/>
            </p:cNvGrpSpPr>
            <p:nvPr/>
          </p:nvGrpSpPr>
          <p:grpSpPr bwMode="auto">
            <a:xfrm>
              <a:off x="4504" y="3701"/>
              <a:ext cx="74" cy="236"/>
              <a:chOff x="4886" y="1512"/>
              <a:chExt cx="82" cy="267"/>
            </a:xfrm>
          </p:grpSpPr>
          <p:sp>
            <p:nvSpPr>
              <p:cNvPr id="91" name="Freeform 142">
                <a:extLst>
                  <a:ext uri="{FF2B5EF4-FFF2-40B4-BE49-F238E27FC236}">
                    <a16:creationId xmlns:a16="http://schemas.microsoft.com/office/drawing/2014/main" id="{C10B3594-34FB-0EDE-CD35-4E28017D0E7A}"/>
                  </a:ext>
                </a:extLst>
              </p:cNvPr>
              <p:cNvSpPr>
                <a:spLocks noChangeAspect="1"/>
              </p:cNvSpPr>
              <p:nvPr/>
            </p:nvSpPr>
            <p:spPr bwMode="auto">
              <a:xfrm>
                <a:off x="4886" y="1512"/>
                <a:ext cx="82" cy="267"/>
              </a:xfrm>
              <a:custGeom>
                <a:avLst/>
                <a:gdLst>
                  <a:gd name="T0" fmla="*/ 0 w 82"/>
                  <a:gd name="T1" fmla="*/ 266 h 267"/>
                  <a:gd name="T2" fmla="*/ 81 w 82"/>
                  <a:gd name="T3" fmla="*/ 266 h 267"/>
                  <a:gd name="T4" fmla="*/ 81 w 82"/>
                  <a:gd name="T5" fmla="*/ 0 h 267"/>
                  <a:gd name="T6" fmla="*/ 0 w 82"/>
                  <a:gd name="T7" fmla="*/ 0 h 267"/>
                  <a:gd name="T8" fmla="*/ 0 w 82"/>
                  <a:gd name="T9" fmla="*/ 266 h 267"/>
                  <a:gd name="T10" fmla="*/ 0 w 82"/>
                  <a:gd name="T11" fmla="*/ 266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267">
                    <a:moveTo>
                      <a:pt x="0" y="266"/>
                    </a:moveTo>
                    <a:lnTo>
                      <a:pt x="81" y="266"/>
                    </a:lnTo>
                    <a:lnTo>
                      <a:pt x="81" y="0"/>
                    </a:lnTo>
                    <a:lnTo>
                      <a:pt x="0" y="0"/>
                    </a:lnTo>
                    <a:lnTo>
                      <a:pt x="0" y="266"/>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92" name="Text Box 143">
                <a:extLst>
                  <a:ext uri="{FF2B5EF4-FFF2-40B4-BE49-F238E27FC236}">
                    <a16:creationId xmlns:a16="http://schemas.microsoft.com/office/drawing/2014/main" id="{AE01B19D-4698-AD8F-80B6-F3629B9B1001}"/>
                  </a:ext>
                </a:extLst>
              </p:cNvPr>
              <p:cNvSpPr txBox="1">
                <a:spLocks noChangeAspect="1" noChangeArrowheads="1"/>
              </p:cNvSpPr>
              <p:nvPr/>
            </p:nvSpPr>
            <p:spPr bwMode="auto">
              <a:xfrm>
                <a:off x="4893" y="1551"/>
                <a:ext cx="70"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grpSp>
          <p:nvGrpSpPr>
            <p:cNvPr id="86" name="Group 144">
              <a:extLst>
                <a:ext uri="{FF2B5EF4-FFF2-40B4-BE49-F238E27FC236}">
                  <a16:creationId xmlns:a16="http://schemas.microsoft.com/office/drawing/2014/main" id="{F0077675-77A1-D8CC-6076-B9D5FE8BBAC4}"/>
                </a:ext>
              </a:extLst>
            </p:cNvPr>
            <p:cNvGrpSpPr>
              <a:grpSpLocks noChangeAspect="1"/>
            </p:cNvGrpSpPr>
            <p:nvPr/>
          </p:nvGrpSpPr>
          <p:grpSpPr bwMode="auto">
            <a:xfrm>
              <a:off x="4157" y="3700"/>
              <a:ext cx="304" cy="235"/>
              <a:chOff x="4505" y="1511"/>
              <a:chExt cx="334" cy="266"/>
            </a:xfrm>
          </p:grpSpPr>
          <p:sp>
            <p:nvSpPr>
              <p:cNvPr id="89" name="Freeform 145">
                <a:extLst>
                  <a:ext uri="{FF2B5EF4-FFF2-40B4-BE49-F238E27FC236}">
                    <a16:creationId xmlns:a16="http://schemas.microsoft.com/office/drawing/2014/main" id="{E78B1947-3930-4AE2-C131-BED413532F81}"/>
                  </a:ext>
                </a:extLst>
              </p:cNvPr>
              <p:cNvSpPr>
                <a:spLocks noChangeAspect="1"/>
              </p:cNvSpPr>
              <p:nvPr/>
            </p:nvSpPr>
            <p:spPr bwMode="auto">
              <a:xfrm>
                <a:off x="4505" y="1511"/>
                <a:ext cx="334" cy="266"/>
              </a:xfrm>
              <a:custGeom>
                <a:avLst/>
                <a:gdLst>
                  <a:gd name="T0" fmla="*/ 0 w 334"/>
                  <a:gd name="T1" fmla="*/ 265 h 266"/>
                  <a:gd name="T2" fmla="*/ 333 w 334"/>
                  <a:gd name="T3" fmla="*/ 265 h 266"/>
                  <a:gd name="T4" fmla="*/ 333 w 334"/>
                  <a:gd name="T5" fmla="*/ 0 h 266"/>
                  <a:gd name="T6" fmla="*/ 0 w 334"/>
                  <a:gd name="T7" fmla="*/ 0 h 266"/>
                  <a:gd name="T8" fmla="*/ 0 w 334"/>
                  <a:gd name="T9" fmla="*/ 265 h 266"/>
                  <a:gd name="T10" fmla="*/ 0 w 334"/>
                  <a:gd name="T11" fmla="*/ 265 h 2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4" h="266">
                    <a:moveTo>
                      <a:pt x="0" y="265"/>
                    </a:moveTo>
                    <a:lnTo>
                      <a:pt x="333" y="265"/>
                    </a:lnTo>
                    <a:lnTo>
                      <a:pt x="333" y="0"/>
                    </a:lnTo>
                    <a:lnTo>
                      <a:pt x="0" y="0"/>
                    </a:lnTo>
                    <a:lnTo>
                      <a:pt x="0" y="265"/>
                    </a:lnTo>
                  </a:path>
                </a:pathLst>
              </a:custGeom>
              <a:solidFill>
                <a:srgbClr val="0000FF"/>
              </a:solidFill>
              <a:ln w="18653"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en-US"/>
              </a:p>
            </p:txBody>
          </p:sp>
          <p:sp>
            <p:nvSpPr>
              <p:cNvPr id="90" name="Text Box 146">
                <a:extLst>
                  <a:ext uri="{FF2B5EF4-FFF2-40B4-BE49-F238E27FC236}">
                    <a16:creationId xmlns:a16="http://schemas.microsoft.com/office/drawing/2014/main" id="{B4F1FBCA-00F5-2E8E-6496-418AC29F6E25}"/>
                  </a:ext>
                </a:extLst>
              </p:cNvPr>
              <p:cNvSpPr txBox="1">
                <a:spLocks noChangeAspect="1" noChangeArrowheads="1"/>
              </p:cNvSpPr>
              <p:nvPr/>
            </p:nvSpPr>
            <p:spPr bwMode="auto">
              <a:xfrm>
                <a:off x="4536" y="1550"/>
                <a:ext cx="284"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006000"/>
                  </a:buClr>
                  <a:buSzPct val="90000"/>
                  <a:buFont typeface="Monotype Sorts" pitchFamily="2" charset="2"/>
                  <a:buNone/>
                </a:pPr>
                <a:r>
                  <a:rPr lang="zh-TW" altLang="en-US" sz="1800">
                    <a:solidFill>
                      <a:srgbClr val="FFFFFF"/>
                    </a:solidFill>
                    <a:ea typeface="新細明體" panose="02020500000000000000" pitchFamily="18" charset="-120"/>
                  </a:rPr>
                  <a:t> </a:t>
                </a:r>
                <a:endParaRPr lang="zh-TW" altLang="en-US" sz="2200">
                  <a:ea typeface="新細明體" panose="02020500000000000000" pitchFamily="18" charset="-120"/>
                </a:endParaRPr>
              </a:p>
            </p:txBody>
          </p:sp>
        </p:grpSp>
        <p:sp>
          <p:nvSpPr>
            <p:cNvPr id="87" name="Rectangle 147">
              <a:extLst>
                <a:ext uri="{FF2B5EF4-FFF2-40B4-BE49-F238E27FC236}">
                  <a16:creationId xmlns:a16="http://schemas.microsoft.com/office/drawing/2014/main" id="{97DB3BF1-BA20-9117-10F6-097816EED638}"/>
                </a:ext>
              </a:extLst>
            </p:cNvPr>
            <p:cNvSpPr>
              <a:spLocks noChangeAspect="1" noChangeArrowheads="1"/>
            </p:cNvSpPr>
            <p:nvPr/>
          </p:nvSpPr>
          <p:spPr bwMode="auto">
            <a:xfrm>
              <a:off x="2976" y="2640"/>
              <a:ext cx="480" cy="1296"/>
            </a:xfrm>
            <a:prstGeom prst="rect">
              <a:avLst/>
            </a:prstGeom>
            <a:solidFill>
              <a:srgbClr val="FFFF00"/>
            </a:solidFill>
            <a:ln w="18669">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Rectangle 148">
              <a:extLst>
                <a:ext uri="{FF2B5EF4-FFF2-40B4-BE49-F238E27FC236}">
                  <a16:creationId xmlns:a16="http://schemas.microsoft.com/office/drawing/2014/main" id="{69CDB360-B9AB-1B6A-41E5-227C9D6BF52A}"/>
                </a:ext>
              </a:extLst>
            </p:cNvPr>
            <p:cNvSpPr>
              <a:spLocks noChangeAspect="1" noChangeArrowheads="1"/>
            </p:cNvSpPr>
            <p:nvPr/>
          </p:nvSpPr>
          <p:spPr bwMode="auto">
            <a:xfrm>
              <a:off x="3504" y="3168"/>
              <a:ext cx="576" cy="768"/>
            </a:xfrm>
            <a:prstGeom prst="rect">
              <a:avLst/>
            </a:prstGeom>
            <a:solidFill>
              <a:srgbClr val="00FF00"/>
            </a:solidFill>
            <a:ln w="18669">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
        <p:nvSpPr>
          <p:cNvPr id="123" name="Text Box 149">
            <a:extLst>
              <a:ext uri="{FF2B5EF4-FFF2-40B4-BE49-F238E27FC236}">
                <a16:creationId xmlns:a16="http://schemas.microsoft.com/office/drawing/2014/main" id="{69E66664-EB1D-F632-495B-4348DFE28228}"/>
              </a:ext>
            </a:extLst>
          </p:cNvPr>
          <p:cNvSpPr txBox="1">
            <a:spLocks noChangeAspect="1" noChangeArrowheads="1"/>
          </p:cNvSpPr>
          <p:nvPr/>
        </p:nvSpPr>
        <p:spPr bwMode="auto">
          <a:xfrm>
            <a:off x="8991600" y="3271857"/>
            <a:ext cx="2051050" cy="28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44488">
              <a:spcBef>
                <a:spcPct val="20000"/>
              </a:spcBef>
              <a:buFont typeface="Wingdings" pitchFamily="2" charset="2"/>
              <a:buChar char="q"/>
              <a:defRPr sz="2400">
                <a:solidFill>
                  <a:schemeClr val="tx1"/>
                </a:solidFill>
                <a:latin typeface="Arial" panose="020B0604020202020204" pitchFamily="34" charset="0"/>
              </a:defRPr>
            </a:lvl1pPr>
            <a:lvl2pPr marL="742950" indent="-285750" defTabSz="344488">
              <a:spcBef>
                <a:spcPct val="20000"/>
              </a:spcBef>
              <a:buChar char="–"/>
              <a:defRPr sz="2400">
                <a:solidFill>
                  <a:schemeClr val="tx1"/>
                </a:solidFill>
                <a:latin typeface="Arial" panose="020B0604020202020204" pitchFamily="34" charset="0"/>
              </a:defRPr>
            </a:lvl2pPr>
            <a:lvl3pPr marL="1143000" indent="-228600" defTabSz="344488">
              <a:spcBef>
                <a:spcPct val="20000"/>
              </a:spcBef>
              <a:buChar char="•"/>
              <a:defRPr sz="2400">
                <a:solidFill>
                  <a:schemeClr val="tx1"/>
                </a:solidFill>
                <a:latin typeface="Arial" panose="020B0604020202020204" pitchFamily="34" charset="0"/>
              </a:defRPr>
            </a:lvl3pPr>
            <a:lvl4pPr marL="1600200" indent="-228600" defTabSz="344488">
              <a:spcBef>
                <a:spcPct val="20000"/>
              </a:spcBef>
              <a:buChar char="–"/>
              <a:defRPr sz="2000">
                <a:solidFill>
                  <a:schemeClr val="tx1"/>
                </a:solidFill>
                <a:latin typeface="Arial" panose="020B0604020202020204" pitchFamily="34" charset="0"/>
              </a:defRPr>
            </a:lvl4pPr>
            <a:lvl5pPr marL="2057400" indent="-228600" defTabSz="344488">
              <a:spcBef>
                <a:spcPct val="20000"/>
              </a:spcBef>
              <a:buChar char="»"/>
              <a:defRPr sz="2000">
                <a:solidFill>
                  <a:schemeClr val="tx1"/>
                </a:solidFill>
                <a:latin typeface="Arial" panose="020B0604020202020204" pitchFamily="34" charset="0"/>
              </a:defRPr>
            </a:lvl5pPr>
            <a:lvl6pPr marL="25146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44488"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6000"/>
              </a:buClr>
              <a:buSzPct val="90000"/>
              <a:buFont typeface="Monotype Sorts" pitchFamily="2" charset="2"/>
              <a:buNone/>
            </a:pPr>
            <a:r>
              <a:rPr lang="en-US" altLang="zh-TW" sz="2000">
                <a:ea typeface="新細明體" panose="02020500000000000000" pitchFamily="18" charset="-120"/>
              </a:rPr>
              <a:t>IP - Floorplanning</a:t>
            </a:r>
          </a:p>
        </p:txBody>
      </p:sp>
      <p:grpSp>
        <p:nvGrpSpPr>
          <p:cNvPr id="124" name="Group 152">
            <a:extLst>
              <a:ext uri="{FF2B5EF4-FFF2-40B4-BE49-F238E27FC236}">
                <a16:creationId xmlns:a16="http://schemas.microsoft.com/office/drawing/2014/main" id="{72272ED7-98D9-2B22-EF31-5FF3DAE10507}"/>
              </a:ext>
            </a:extLst>
          </p:cNvPr>
          <p:cNvGrpSpPr>
            <a:grpSpLocks/>
          </p:cNvGrpSpPr>
          <p:nvPr/>
        </p:nvGrpSpPr>
        <p:grpSpPr bwMode="auto">
          <a:xfrm>
            <a:off x="4250950" y="2735281"/>
            <a:ext cx="3200400" cy="1828800"/>
            <a:chOff x="1728" y="1968"/>
            <a:chExt cx="2016" cy="1152"/>
          </a:xfrm>
        </p:grpSpPr>
        <p:sp>
          <p:nvSpPr>
            <p:cNvPr id="125" name="AutoShape 68">
              <a:extLst>
                <a:ext uri="{FF2B5EF4-FFF2-40B4-BE49-F238E27FC236}">
                  <a16:creationId xmlns:a16="http://schemas.microsoft.com/office/drawing/2014/main" id="{69D679FF-E830-C37D-047D-4CDA15DB9544}"/>
                </a:ext>
              </a:extLst>
            </p:cNvPr>
            <p:cNvSpPr>
              <a:spLocks noChangeAspect="1" noChangeArrowheads="1"/>
            </p:cNvSpPr>
            <p:nvPr/>
          </p:nvSpPr>
          <p:spPr bwMode="auto">
            <a:xfrm flipV="1">
              <a:off x="1979" y="2000"/>
              <a:ext cx="200" cy="1072"/>
            </a:xfrm>
            <a:prstGeom prst="roundRect">
              <a:avLst>
                <a:gd name="adj" fmla="val 0"/>
              </a:avLst>
            </a:prstGeom>
            <a:solidFill>
              <a:srgbClr val="FFBF18"/>
            </a:solidFill>
            <a:ln w="18653">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6" name="AutoShape 69">
              <a:extLst>
                <a:ext uri="{FF2B5EF4-FFF2-40B4-BE49-F238E27FC236}">
                  <a16:creationId xmlns:a16="http://schemas.microsoft.com/office/drawing/2014/main" id="{087A269C-E41F-C7DB-AF33-B7EE6E895ABD}"/>
                </a:ext>
              </a:extLst>
            </p:cNvPr>
            <p:cNvSpPr>
              <a:spLocks noChangeAspect="1" noChangeArrowheads="1"/>
            </p:cNvSpPr>
            <p:nvPr/>
          </p:nvSpPr>
          <p:spPr bwMode="auto">
            <a:xfrm flipV="1">
              <a:off x="2280" y="2000"/>
              <a:ext cx="100" cy="292"/>
            </a:xfrm>
            <a:prstGeom prst="roundRect">
              <a:avLst>
                <a:gd name="adj" fmla="val 0"/>
              </a:avLst>
            </a:prstGeom>
            <a:solidFill>
              <a:schemeClr val="tx1"/>
            </a:solidFill>
            <a:ln w="18669">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7" name="AutoShape 70">
              <a:extLst>
                <a:ext uri="{FF2B5EF4-FFF2-40B4-BE49-F238E27FC236}">
                  <a16:creationId xmlns:a16="http://schemas.microsoft.com/office/drawing/2014/main" id="{AF1237A2-63D5-A20A-362C-FC3380625977}"/>
                </a:ext>
              </a:extLst>
            </p:cNvPr>
            <p:cNvSpPr>
              <a:spLocks noChangeAspect="1" noChangeArrowheads="1"/>
            </p:cNvSpPr>
            <p:nvPr/>
          </p:nvSpPr>
          <p:spPr bwMode="auto">
            <a:xfrm flipV="1">
              <a:off x="2280" y="2292"/>
              <a:ext cx="100" cy="390"/>
            </a:xfrm>
            <a:prstGeom prst="roundRect">
              <a:avLst>
                <a:gd name="adj" fmla="val 0"/>
              </a:avLst>
            </a:prstGeom>
            <a:solidFill>
              <a:srgbClr val="CC00CC"/>
            </a:solidFill>
            <a:ln w="18669">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8" name="AutoShape 71">
              <a:extLst>
                <a:ext uri="{FF2B5EF4-FFF2-40B4-BE49-F238E27FC236}">
                  <a16:creationId xmlns:a16="http://schemas.microsoft.com/office/drawing/2014/main" id="{1D5D4C47-F7AC-7E47-7A84-05D6EFE0ED49}"/>
                </a:ext>
              </a:extLst>
            </p:cNvPr>
            <p:cNvSpPr>
              <a:spLocks noChangeAspect="1" noChangeArrowheads="1"/>
            </p:cNvSpPr>
            <p:nvPr/>
          </p:nvSpPr>
          <p:spPr bwMode="auto">
            <a:xfrm flipV="1">
              <a:off x="2280" y="2682"/>
              <a:ext cx="100" cy="383"/>
            </a:xfrm>
            <a:prstGeom prst="roundRect">
              <a:avLst>
                <a:gd name="adj" fmla="val 0"/>
              </a:avLst>
            </a:prstGeom>
            <a:solidFill>
              <a:schemeClr val="tx1"/>
            </a:solidFill>
            <a:ln w="18669">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9" name="AutoShape 72">
              <a:extLst>
                <a:ext uri="{FF2B5EF4-FFF2-40B4-BE49-F238E27FC236}">
                  <a16:creationId xmlns:a16="http://schemas.microsoft.com/office/drawing/2014/main" id="{B4E857FB-0D63-86B9-9883-6EEA4288E431}"/>
                </a:ext>
              </a:extLst>
            </p:cNvPr>
            <p:cNvSpPr>
              <a:spLocks noChangeAspect="1" noChangeArrowheads="1"/>
            </p:cNvSpPr>
            <p:nvPr/>
          </p:nvSpPr>
          <p:spPr bwMode="auto">
            <a:xfrm flipV="1">
              <a:off x="2480" y="2000"/>
              <a:ext cx="302" cy="585"/>
            </a:xfrm>
            <a:prstGeom prst="roundRect">
              <a:avLst>
                <a:gd name="adj" fmla="val 0"/>
              </a:avLst>
            </a:prstGeom>
            <a:solidFill>
              <a:srgbClr val="00A000"/>
            </a:solidFill>
            <a:ln w="18653">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0" name="AutoShape 73">
              <a:extLst>
                <a:ext uri="{FF2B5EF4-FFF2-40B4-BE49-F238E27FC236}">
                  <a16:creationId xmlns:a16="http://schemas.microsoft.com/office/drawing/2014/main" id="{0B5B7B4A-5B3C-982C-7135-29D01FCEC83D}"/>
                </a:ext>
              </a:extLst>
            </p:cNvPr>
            <p:cNvSpPr>
              <a:spLocks noChangeAspect="1" noChangeArrowheads="1"/>
            </p:cNvSpPr>
            <p:nvPr/>
          </p:nvSpPr>
          <p:spPr bwMode="auto">
            <a:xfrm flipV="1">
              <a:off x="2480" y="2682"/>
              <a:ext cx="302" cy="390"/>
            </a:xfrm>
            <a:prstGeom prst="roundRect">
              <a:avLst>
                <a:gd name="adj" fmla="val 0"/>
              </a:avLst>
            </a:prstGeom>
            <a:solidFill>
              <a:srgbClr val="FF0000"/>
            </a:solidFill>
            <a:ln w="18653">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1" name="AutoShape 74">
              <a:extLst>
                <a:ext uri="{FF2B5EF4-FFF2-40B4-BE49-F238E27FC236}">
                  <a16:creationId xmlns:a16="http://schemas.microsoft.com/office/drawing/2014/main" id="{B0E0C009-F2F0-A03D-559A-7C50319801F7}"/>
                </a:ext>
              </a:extLst>
            </p:cNvPr>
            <p:cNvSpPr>
              <a:spLocks noChangeAspect="1" noChangeArrowheads="1"/>
            </p:cNvSpPr>
            <p:nvPr/>
          </p:nvSpPr>
          <p:spPr bwMode="auto">
            <a:xfrm flipH="1" flipV="1">
              <a:off x="2891" y="2000"/>
              <a:ext cx="192" cy="1072"/>
            </a:xfrm>
            <a:prstGeom prst="roundRect">
              <a:avLst>
                <a:gd name="adj" fmla="val 0"/>
              </a:avLst>
            </a:prstGeom>
            <a:solidFill>
              <a:schemeClr val="tx1"/>
            </a:solidFill>
            <a:ln w="18669">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2" name="AutoShape 75">
              <a:extLst>
                <a:ext uri="{FF2B5EF4-FFF2-40B4-BE49-F238E27FC236}">
                  <a16:creationId xmlns:a16="http://schemas.microsoft.com/office/drawing/2014/main" id="{5E5F27B1-F140-7DC6-09F8-9016B3104B01}"/>
                </a:ext>
              </a:extLst>
            </p:cNvPr>
            <p:cNvSpPr>
              <a:spLocks noChangeAspect="1" noChangeArrowheads="1"/>
            </p:cNvSpPr>
            <p:nvPr/>
          </p:nvSpPr>
          <p:spPr bwMode="auto">
            <a:xfrm flipV="1">
              <a:off x="3181" y="2000"/>
              <a:ext cx="102" cy="1072"/>
            </a:xfrm>
            <a:prstGeom prst="roundRect">
              <a:avLst>
                <a:gd name="adj" fmla="val 0"/>
              </a:avLst>
            </a:prstGeom>
            <a:solidFill>
              <a:srgbClr val="00C1C2"/>
            </a:solidFill>
            <a:ln w="18653">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3" name="AutoShape 76">
              <a:extLst>
                <a:ext uri="{FF2B5EF4-FFF2-40B4-BE49-F238E27FC236}">
                  <a16:creationId xmlns:a16="http://schemas.microsoft.com/office/drawing/2014/main" id="{02DECFF9-EB68-1DC0-F4ED-0A5BB20E5FDF}"/>
                </a:ext>
              </a:extLst>
            </p:cNvPr>
            <p:cNvSpPr>
              <a:spLocks noChangeAspect="1" noChangeArrowheads="1"/>
            </p:cNvSpPr>
            <p:nvPr/>
          </p:nvSpPr>
          <p:spPr bwMode="auto">
            <a:xfrm flipV="1">
              <a:off x="3384" y="2000"/>
              <a:ext cx="301" cy="1072"/>
            </a:xfrm>
            <a:prstGeom prst="roundRect">
              <a:avLst>
                <a:gd name="adj" fmla="val 0"/>
              </a:avLst>
            </a:prstGeom>
            <a:solidFill>
              <a:srgbClr val="0060A0"/>
            </a:solidFill>
            <a:ln w="18653">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4" name="AutoShape 77">
              <a:extLst>
                <a:ext uri="{FF2B5EF4-FFF2-40B4-BE49-F238E27FC236}">
                  <a16:creationId xmlns:a16="http://schemas.microsoft.com/office/drawing/2014/main" id="{56D9CF5F-C364-3729-1B17-0DE16B0E4AC8}"/>
                </a:ext>
              </a:extLst>
            </p:cNvPr>
            <p:cNvSpPr>
              <a:spLocks noChangeAspect="1" noChangeArrowheads="1"/>
            </p:cNvSpPr>
            <p:nvPr/>
          </p:nvSpPr>
          <p:spPr bwMode="auto">
            <a:xfrm flipV="1">
              <a:off x="1777" y="2878"/>
              <a:ext cx="101" cy="194"/>
            </a:xfrm>
            <a:prstGeom prst="roundRect">
              <a:avLst>
                <a:gd name="adj" fmla="val 0"/>
              </a:avLst>
            </a:prstGeom>
            <a:solidFill>
              <a:srgbClr val="FFBF18"/>
            </a:solidFill>
            <a:ln w="18653">
              <a:solidFill>
                <a:srgbClr val="FFBF1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5" name="AutoShape 78">
              <a:extLst>
                <a:ext uri="{FF2B5EF4-FFF2-40B4-BE49-F238E27FC236}">
                  <a16:creationId xmlns:a16="http://schemas.microsoft.com/office/drawing/2014/main" id="{4EFC093F-DBD7-3416-2FFD-A69A2E51B74F}"/>
                </a:ext>
              </a:extLst>
            </p:cNvPr>
            <p:cNvSpPr>
              <a:spLocks noChangeAspect="1" noChangeArrowheads="1"/>
            </p:cNvSpPr>
            <p:nvPr/>
          </p:nvSpPr>
          <p:spPr bwMode="auto">
            <a:xfrm flipV="1">
              <a:off x="1777" y="2585"/>
              <a:ext cx="101" cy="195"/>
            </a:xfrm>
            <a:prstGeom prst="roundRect">
              <a:avLst>
                <a:gd name="adj" fmla="val 0"/>
              </a:avLst>
            </a:prstGeom>
            <a:solidFill>
              <a:srgbClr val="FFBF18"/>
            </a:solidFill>
            <a:ln w="18653">
              <a:solidFill>
                <a:srgbClr val="FFBF1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6" name="AutoShape 79">
              <a:extLst>
                <a:ext uri="{FF2B5EF4-FFF2-40B4-BE49-F238E27FC236}">
                  <a16:creationId xmlns:a16="http://schemas.microsoft.com/office/drawing/2014/main" id="{B4D9427B-7209-F4DB-ACE3-D925EBC90FB8}"/>
                </a:ext>
              </a:extLst>
            </p:cNvPr>
            <p:cNvSpPr>
              <a:spLocks noChangeAspect="1" noChangeArrowheads="1"/>
            </p:cNvSpPr>
            <p:nvPr/>
          </p:nvSpPr>
          <p:spPr bwMode="auto">
            <a:xfrm flipV="1">
              <a:off x="1777" y="2292"/>
              <a:ext cx="101" cy="195"/>
            </a:xfrm>
            <a:prstGeom prst="roundRect">
              <a:avLst>
                <a:gd name="adj" fmla="val 0"/>
              </a:avLst>
            </a:prstGeom>
            <a:solidFill>
              <a:srgbClr val="FFBF18"/>
            </a:solidFill>
            <a:ln w="18653">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7" name="AutoShape 80">
              <a:extLst>
                <a:ext uri="{FF2B5EF4-FFF2-40B4-BE49-F238E27FC236}">
                  <a16:creationId xmlns:a16="http://schemas.microsoft.com/office/drawing/2014/main" id="{BD1FB3B9-D88D-E66A-D365-4F10B68F7AA2}"/>
                </a:ext>
              </a:extLst>
            </p:cNvPr>
            <p:cNvSpPr>
              <a:spLocks noChangeAspect="1" noChangeArrowheads="1"/>
            </p:cNvSpPr>
            <p:nvPr/>
          </p:nvSpPr>
          <p:spPr bwMode="auto">
            <a:xfrm flipV="1">
              <a:off x="1776" y="2000"/>
              <a:ext cx="102" cy="194"/>
            </a:xfrm>
            <a:prstGeom prst="roundRect">
              <a:avLst>
                <a:gd name="adj" fmla="val 0"/>
              </a:avLst>
            </a:prstGeom>
            <a:solidFill>
              <a:srgbClr val="FFBF18"/>
            </a:solidFill>
            <a:ln w="18653">
              <a:solidFill>
                <a:srgbClr val="4000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8" name="Line 81">
              <a:extLst>
                <a:ext uri="{FF2B5EF4-FFF2-40B4-BE49-F238E27FC236}">
                  <a16:creationId xmlns:a16="http://schemas.microsoft.com/office/drawing/2014/main" id="{779064AC-610B-20F4-3B70-F42140D28B57}"/>
                </a:ext>
              </a:extLst>
            </p:cNvPr>
            <p:cNvSpPr>
              <a:spLocks noChangeAspect="1" noChangeShapeType="1"/>
            </p:cNvSpPr>
            <p:nvPr/>
          </p:nvSpPr>
          <p:spPr bwMode="auto">
            <a:xfrm>
              <a:off x="1878" y="2098"/>
              <a:ext cx="702"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Line 82">
              <a:extLst>
                <a:ext uri="{FF2B5EF4-FFF2-40B4-BE49-F238E27FC236}">
                  <a16:creationId xmlns:a16="http://schemas.microsoft.com/office/drawing/2014/main" id="{F1A29B81-EE4D-F9EE-BDF2-4BD580E6F5BC}"/>
                </a:ext>
              </a:extLst>
            </p:cNvPr>
            <p:cNvSpPr>
              <a:spLocks noChangeAspect="1" noChangeShapeType="1"/>
            </p:cNvSpPr>
            <p:nvPr/>
          </p:nvSpPr>
          <p:spPr bwMode="auto">
            <a:xfrm>
              <a:off x="1878" y="2390"/>
              <a:ext cx="702"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Line 83">
              <a:extLst>
                <a:ext uri="{FF2B5EF4-FFF2-40B4-BE49-F238E27FC236}">
                  <a16:creationId xmlns:a16="http://schemas.microsoft.com/office/drawing/2014/main" id="{A2A153DF-CFF0-1475-D040-A59DC5E8FE5C}"/>
                </a:ext>
              </a:extLst>
            </p:cNvPr>
            <p:cNvSpPr>
              <a:spLocks noChangeAspect="1" noChangeShapeType="1"/>
            </p:cNvSpPr>
            <p:nvPr/>
          </p:nvSpPr>
          <p:spPr bwMode="auto">
            <a:xfrm>
              <a:off x="1878" y="2682"/>
              <a:ext cx="502"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Line 84">
              <a:extLst>
                <a:ext uri="{FF2B5EF4-FFF2-40B4-BE49-F238E27FC236}">
                  <a16:creationId xmlns:a16="http://schemas.microsoft.com/office/drawing/2014/main" id="{33015210-5505-AA8B-C620-379072F1DAFA}"/>
                </a:ext>
              </a:extLst>
            </p:cNvPr>
            <p:cNvSpPr>
              <a:spLocks noChangeAspect="1" noChangeShapeType="1"/>
            </p:cNvSpPr>
            <p:nvPr/>
          </p:nvSpPr>
          <p:spPr bwMode="auto">
            <a:xfrm>
              <a:off x="1878" y="2974"/>
              <a:ext cx="402"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Line 85">
              <a:extLst>
                <a:ext uri="{FF2B5EF4-FFF2-40B4-BE49-F238E27FC236}">
                  <a16:creationId xmlns:a16="http://schemas.microsoft.com/office/drawing/2014/main" id="{80667B77-0C64-63B9-0A88-A1D13B1B1AB1}"/>
                </a:ext>
              </a:extLst>
            </p:cNvPr>
            <p:cNvSpPr>
              <a:spLocks noChangeAspect="1" noChangeShapeType="1"/>
            </p:cNvSpPr>
            <p:nvPr/>
          </p:nvSpPr>
          <p:spPr bwMode="auto">
            <a:xfrm>
              <a:off x="2079" y="2878"/>
              <a:ext cx="601"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Line 86">
              <a:extLst>
                <a:ext uri="{FF2B5EF4-FFF2-40B4-BE49-F238E27FC236}">
                  <a16:creationId xmlns:a16="http://schemas.microsoft.com/office/drawing/2014/main" id="{B46B01AA-B8EC-B2B9-6E15-FEF84D5770EC}"/>
                </a:ext>
              </a:extLst>
            </p:cNvPr>
            <p:cNvSpPr>
              <a:spLocks noChangeAspect="1" noChangeShapeType="1"/>
            </p:cNvSpPr>
            <p:nvPr/>
          </p:nvSpPr>
          <p:spPr bwMode="auto">
            <a:xfrm>
              <a:off x="2680" y="2292"/>
              <a:ext cx="303"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87">
              <a:extLst>
                <a:ext uri="{FF2B5EF4-FFF2-40B4-BE49-F238E27FC236}">
                  <a16:creationId xmlns:a16="http://schemas.microsoft.com/office/drawing/2014/main" id="{91AAEDC9-24F9-1C04-2F82-D69E927209B6}"/>
                </a:ext>
              </a:extLst>
            </p:cNvPr>
            <p:cNvSpPr>
              <a:spLocks noChangeAspect="1" noChangeShapeType="1"/>
            </p:cNvSpPr>
            <p:nvPr/>
          </p:nvSpPr>
          <p:spPr bwMode="auto">
            <a:xfrm>
              <a:off x="2380" y="2487"/>
              <a:ext cx="1104"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Line 88">
              <a:extLst>
                <a:ext uri="{FF2B5EF4-FFF2-40B4-BE49-F238E27FC236}">
                  <a16:creationId xmlns:a16="http://schemas.microsoft.com/office/drawing/2014/main" id="{C92C6C68-6DA3-E0CC-572F-4052E4A60A9C}"/>
                </a:ext>
              </a:extLst>
            </p:cNvPr>
            <p:cNvSpPr>
              <a:spLocks noChangeAspect="1" noChangeShapeType="1"/>
            </p:cNvSpPr>
            <p:nvPr/>
          </p:nvSpPr>
          <p:spPr bwMode="auto">
            <a:xfrm>
              <a:off x="2380" y="2878"/>
              <a:ext cx="1104"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Line 89">
              <a:extLst>
                <a:ext uri="{FF2B5EF4-FFF2-40B4-BE49-F238E27FC236}">
                  <a16:creationId xmlns:a16="http://schemas.microsoft.com/office/drawing/2014/main" id="{2628F5E2-1FEB-262F-9613-36981CEA99C2}"/>
                </a:ext>
              </a:extLst>
            </p:cNvPr>
            <p:cNvSpPr>
              <a:spLocks noChangeAspect="1" noChangeShapeType="1"/>
            </p:cNvSpPr>
            <p:nvPr/>
          </p:nvSpPr>
          <p:spPr bwMode="auto">
            <a:xfrm>
              <a:off x="2782" y="2780"/>
              <a:ext cx="702"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Line 90">
              <a:extLst>
                <a:ext uri="{FF2B5EF4-FFF2-40B4-BE49-F238E27FC236}">
                  <a16:creationId xmlns:a16="http://schemas.microsoft.com/office/drawing/2014/main" id="{8A0FEA50-0939-FE73-18F7-F11C163397F2}"/>
                </a:ext>
              </a:extLst>
            </p:cNvPr>
            <p:cNvSpPr>
              <a:spLocks noChangeAspect="1" noChangeShapeType="1"/>
            </p:cNvSpPr>
            <p:nvPr/>
          </p:nvSpPr>
          <p:spPr bwMode="auto">
            <a:xfrm>
              <a:off x="2983" y="2682"/>
              <a:ext cx="501"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Line 91">
              <a:extLst>
                <a:ext uri="{FF2B5EF4-FFF2-40B4-BE49-F238E27FC236}">
                  <a16:creationId xmlns:a16="http://schemas.microsoft.com/office/drawing/2014/main" id="{377EE0FB-BE6D-1083-6FE8-635CFF5B5367}"/>
                </a:ext>
              </a:extLst>
            </p:cNvPr>
            <p:cNvSpPr>
              <a:spLocks noChangeAspect="1" noChangeShapeType="1"/>
            </p:cNvSpPr>
            <p:nvPr/>
          </p:nvSpPr>
          <p:spPr bwMode="auto">
            <a:xfrm>
              <a:off x="2983" y="2194"/>
              <a:ext cx="200"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Line 92">
              <a:extLst>
                <a:ext uri="{FF2B5EF4-FFF2-40B4-BE49-F238E27FC236}">
                  <a16:creationId xmlns:a16="http://schemas.microsoft.com/office/drawing/2014/main" id="{1BF3F691-DDAC-8E68-C167-BD0337C4F949}"/>
                </a:ext>
              </a:extLst>
            </p:cNvPr>
            <p:cNvSpPr>
              <a:spLocks noChangeAspect="1" noChangeShapeType="1"/>
            </p:cNvSpPr>
            <p:nvPr/>
          </p:nvSpPr>
          <p:spPr bwMode="auto">
            <a:xfrm>
              <a:off x="3283" y="2292"/>
              <a:ext cx="201" cy="0"/>
            </a:xfrm>
            <a:prstGeom prst="line">
              <a:avLst/>
            </a:prstGeom>
            <a:noFill/>
            <a:ln w="1866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Rectangle 151">
              <a:extLst>
                <a:ext uri="{FF2B5EF4-FFF2-40B4-BE49-F238E27FC236}">
                  <a16:creationId xmlns:a16="http://schemas.microsoft.com/office/drawing/2014/main" id="{269A43C1-9338-5023-D42F-15126129B77A}"/>
                </a:ext>
              </a:extLst>
            </p:cNvPr>
            <p:cNvSpPr>
              <a:spLocks noChangeArrowheads="1"/>
            </p:cNvSpPr>
            <p:nvPr/>
          </p:nvSpPr>
          <p:spPr bwMode="auto">
            <a:xfrm>
              <a:off x="1728" y="1968"/>
              <a:ext cx="2016" cy="115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40522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C5BB-9F62-B46D-DF9C-CE4F4ED30AFB}"/>
              </a:ext>
            </a:extLst>
          </p:cNvPr>
          <p:cNvSpPr>
            <a:spLocks noGrp="1"/>
          </p:cNvSpPr>
          <p:nvPr>
            <p:ph type="title"/>
          </p:nvPr>
        </p:nvSpPr>
        <p:spPr/>
        <p:txBody>
          <a:bodyPr/>
          <a:lstStyle/>
          <a:p>
            <a:r>
              <a:rPr lang="en-US" dirty="0"/>
              <a:t>Placement Footprints (cont’d)</a:t>
            </a:r>
          </a:p>
        </p:txBody>
      </p:sp>
      <p:grpSp>
        <p:nvGrpSpPr>
          <p:cNvPr id="4" name="Group 4">
            <a:extLst>
              <a:ext uri="{FF2B5EF4-FFF2-40B4-BE49-F238E27FC236}">
                <a16:creationId xmlns:a16="http://schemas.microsoft.com/office/drawing/2014/main" id="{62BBF1A2-D3C5-8AF7-FEB5-29E97C88594F}"/>
              </a:ext>
            </a:extLst>
          </p:cNvPr>
          <p:cNvGrpSpPr>
            <a:grpSpLocks/>
          </p:cNvGrpSpPr>
          <p:nvPr/>
        </p:nvGrpSpPr>
        <p:grpSpPr bwMode="auto">
          <a:xfrm>
            <a:off x="838200" y="2057400"/>
            <a:ext cx="3276600" cy="2286000"/>
            <a:chOff x="2544" y="720"/>
            <a:chExt cx="3024" cy="2400"/>
          </a:xfrm>
        </p:grpSpPr>
        <p:sp>
          <p:nvSpPr>
            <p:cNvPr id="5" name="Rectangle 5" descr="Dark horizontal">
              <a:extLst>
                <a:ext uri="{FF2B5EF4-FFF2-40B4-BE49-F238E27FC236}">
                  <a16:creationId xmlns:a16="http://schemas.microsoft.com/office/drawing/2014/main" id="{D2DA12B9-71FA-4A77-0E22-2B8338B096C8}"/>
                </a:ext>
              </a:extLst>
            </p:cNvPr>
            <p:cNvSpPr>
              <a:spLocks noChangeArrowheads="1"/>
            </p:cNvSpPr>
            <p:nvPr/>
          </p:nvSpPr>
          <p:spPr bwMode="auto">
            <a:xfrm>
              <a:off x="2544" y="1728"/>
              <a:ext cx="1344" cy="1392"/>
            </a:xfrm>
            <a:prstGeom prst="rect">
              <a:avLst/>
            </a:prstGeom>
            <a:blipFill dpi="0" rotWithShape="0">
              <a:blip r:embed="rId3"/>
              <a:srcRect/>
              <a:tile tx="0" ty="0" sx="100000" sy="100000" flip="none" algn="tl"/>
            </a:blipFill>
            <a:ln w="18669">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Rectangle 6">
              <a:extLst>
                <a:ext uri="{FF2B5EF4-FFF2-40B4-BE49-F238E27FC236}">
                  <a16:creationId xmlns:a16="http://schemas.microsoft.com/office/drawing/2014/main" id="{2C220118-CBEB-0B4D-59E5-5A8AEAF69A18}"/>
                </a:ext>
              </a:extLst>
            </p:cNvPr>
            <p:cNvSpPr>
              <a:spLocks noChangeArrowheads="1"/>
            </p:cNvSpPr>
            <p:nvPr/>
          </p:nvSpPr>
          <p:spPr bwMode="auto">
            <a:xfrm>
              <a:off x="2544" y="720"/>
              <a:ext cx="3024" cy="1008"/>
            </a:xfrm>
            <a:prstGeom prst="rect">
              <a:avLst/>
            </a:prstGeom>
            <a:solidFill>
              <a:srgbClr val="FF00FF"/>
            </a:solidFill>
            <a:ln w="18669">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Rectangle 7">
              <a:extLst>
                <a:ext uri="{FF2B5EF4-FFF2-40B4-BE49-F238E27FC236}">
                  <a16:creationId xmlns:a16="http://schemas.microsoft.com/office/drawing/2014/main" id="{959B5FBE-4939-D0CD-AE75-6CED99BBBD90}"/>
                </a:ext>
              </a:extLst>
            </p:cNvPr>
            <p:cNvSpPr>
              <a:spLocks noChangeArrowheads="1"/>
            </p:cNvSpPr>
            <p:nvPr/>
          </p:nvSpPr>
          <p:spPr bwMode="auto">
            <a:xfrm>
              <a:off x="3888" y="1728"/>
              <a:ext cx="1680" cy="1392"/>
            </a:xfrm>
            <a:prstGeom prst="rect">
              <a:avLst/>
            </a:prstGeom>
            <a:solidFill>
              <a:schemeClr val="accent1"/>
            </a:solidFill>
            <a:ln w="18669">
              <a:solidFill>
                <a:srgbClr val="4000A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Rectangle 8">
              <a:extLst>
                <a:ext uri="{FF2B5EF4-FFF2-40B4-BE49-F238E27FC236}">
                  <a16:creationId xmlns:a16="http://schemas.microsoft.com/office/drawing/2014/main" id="{9440FDAD-2E5E-1636-2128-1789559068AE}"/>
                </a:ext>
              </a:extLst>
            </p:cNvPr>
            <p:cNvSpPr>
              <a:spLocks noChangeArrowheads="1"/>
            </p:cNvSpPr>
            <p:nvPr/>
          </p:nvSpPr>
          <p:spPr bwMode="auto">
            <a:xfrm>
              <a:off x="2544" y="720"/>
              <a:ext cx="3024" cy="2400"/>
            </a:xfrm>
            <a:prstGeom prst="rect">
              <a:avLst/>
            </a:prstGeom>
            <a:noFill/>
            <a:ln w="28194">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Text Box 9">
              <a:extLst>
                <a:ext uri="{FF2B5EF4-FFF2-40B4-BE49-F238E27FC236}">
                  <a16:creationId xmlns:a16="http://schemas.microsoft.com/office/drawing/2014/main" id="{583767F8-127F-9373-14C8-2898F9E3FA1E}"/>
                </a:ext>
              </a:extLst>
            </p:cNvPr>
            <p:cNvSpPr txBox="1">
              <a:spLocks noChangeArrowheads="1"/>
            </p:cNvSpPr>
            <p:nvPr/>
          </p:nvSpPr>
          <p:spPr bwMode="auto">
            <a:xfrm>
              <a:off x="3523" y="973"/>
              <a:ext cx="704"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8653">
                  <a:solidFill>
                    <a:srgbClr val="4000A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2000" b="1">
                  <a:ea typeface="新細明體" panose="02020500000000000000" pitchFamily="18" charset="-120"/>
                </a:rPr>
                <a:t>Core</a:t>
              </a:r>
            </a:p>
          </p:txBody>
        </p:sp>
        <p:sp>
          <p:nvSpPr>
            <p:cNvPr id="10" name="Text Box 10">
              <a:extLst>
                <a:ext uri="{FF2B5EF4-FFF2-40B4-BE49-F238E27FC236}">
                  <a16:creationId xmlns:a16="http://schemas.microsoft.com/office/drawing/2014/main" id="{AB03DDA6-1A5A-B040-0900-C5583817565B}"/>
                </a:ext>
              </a:extLst>
            </p:cNvPr>
            <p:cNvSpPr txBox="1">
              <a:spLocks noChangeArrowheads="1"/>
            </p:cNvSpPr>
            <p:nvPr/>
          </p:nvSpPr>
          <p:spPr bwMode="auto">
            <a:xfrm>
              <a:off x="4238" y="2173"/>
              <a:ext cx="1003"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8653">
                  <a:solidFill>
                    <a:srgbClr val="4000A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2000" b="1">
                  <a:ea typeface="新細明體" panose="02020500000000000000" pitchFamily="18" charset="-120"/>
                </a:rPr>
                <a:t>Control</a:t>
              </a:r>
            </a:p>
          </p:txBody>
        </p:sp>
        <p:sp>
          <p:nvSpPr>
            <p:cNvPr id="11" name="Text Box 11">
              <a:extLst>
                <a:ext uri="{FF2B5EF4-FFF2-40B4-BE49-F238E27FC236}">
                  <a16:creationId xmlns:a16="http://schemas.microsoft.com/office/drawing/2014/main" id="{BAB21954-A64E-F53C-ACCE-C0F1CF89089D}"/>
                </a:ext>
              </a:extLst>
            </p:cNvPr>
            <p:cNvSpPr txBox="1">
              <a:spLocks noChangeArrowheads="1"/>
            </p:cNvSpPr>
            <p:nvPr/>
          </p:nvSpPr>
          <p:spPr bwMode="auto">
            <a:xfrm>
              <a:off x="2969" y="2222"/>
              <a:ext cx="416"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8653">
                  <a:solidFill>
                    <a:srgbClr val="4000A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2000" b="1">
                  <a:ea typeface="新細明體" panose="02020500000000000000" pitchFamily="18" charset="-120"/>
                </a:rPr>
                <a:t>IO</a:t>
              </a:r>
            </a:p>
          </p:txBody>
        </p:sp>
      </p:grpSp>
      <p:sp>
        <p:nvSpPr>
          <p:cNvPr id="12" name="Text Box 12">
            <a:extLst>
              <a:ext uri="{FF2B5EF4-FFF2-40B4-BE49-F238E27FC236}">
                <a16:creationId xmlns:a16="http://schemas.microsoft.com/office/drawing/2014/main" id="{98FAE026-7322-FBA5-F4B8-E8498E171769}"/>
              </a:ext>
            </a:extLst>
          </p:cNvPr>
          <p:cNvSpPr txBox="1">
            <a:spLocks noChangeArrowheads="1"/>
          </p:cNvSpPr>
          <p:nvPr/>
        </p:nvSpPr>
        <p:spPr bwMode="auto">
          <a:xfrm>
            <a:off x="1414463" y="1600200"/>
            <a:ext cx="1976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8653">
                <a:solidFill>
                  <a:srgbClr val="4000A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2000">
                <a:ea typeface="新細明體" panose="02020500000000000000" pitchFamily="18" charset="-120"/>
              </a:rPr>
              <a:t>Reserved areas</a:t>
            </a:r>
          </a:p>
        </p:txBody>
      </p:sp>
      <p:sp>
        <p:nvSpPr>
          <p:cNvPr id="13" name="Text Box 13">
            <a:extLst>
              <a:ext uri="{FF2B5EF4-FFF2-40B4-BE49-F238E27FC236}">
                <a16:creationId xmlns:a16="http://schemas.microsoft.com/office/drawing/2014/main" id="{BB874617-6B4D-938F-3FBE-F86412BC6CC4}"/>
              </a:ext>
            </a:extLst>
          </p:cNvPr>
          <p:cNvSpPr txBox="1">
            <a:spLocks noChangeArrowheads="1"/>
          </p:cNvSpPr>
          <p:nvPr/>
        </p:nvSpPr>
        <p:spPr bwMode="auto">
          <a:xfrm>
            <a:off x="6521255" y="2043134"/>
            <a:ext cx="48325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8653">
                <a:solidFill>
                  <a:srgbClr val="4000A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2000" dirty="0">
                <a:ea typeface="新細明體" panose="02020500000000000000" pitchFamily="18" charset="-120"/>
              </a:rPr>
              <a:t>Mixed data path &amp;  sea of gates</a:t>
            </a:r>
          </a:p>
        </p:txBody>
      </p:sp>
      <p:grpSp>
        <p:nvGrpSpPr>
          <p:cNvPr id="14" name="Group 14">
            <a:extLst>
              <a:ext uri="{FF2B5EF4-FFF2-40B4-BE49-F238E27FC236}">
                <a16:creationId xmlns:a16="http://schemas.microsoft.com/office/drawing/2014/main" id="{69F7B1EF-B811-8E5D-A3F3-4A2BC5B535F9}"/>
              </a:ext>
            </a:extLst>
          </p:cNvPr>
          <p:cNvGrpSpPr>
            <a:grpSpLocks/>
          </p:cNvGrpSpPr>
          <p:nvPr/>
        </p:nvGrpSpPr>
        <p:grpSpPr bwMode="auto">
          <a:xfrm>
            <a:off x="6521256" y="2497818"/>
            <a:ext cx="4832543" cy="3043011"/>
            <a:chOff x="2212" y="889"/>
            <a:chExt cx="3498" cy="2925"/>
          </a:xfrm>
        </p:grpSpPr>
        <p:sp>
          <p:nvSpPr>
            <p:cNvPr id="15" name="AutoShape 15">
              <a:extLst>
                <a:ext uri="{FF2B5EF4-FFF2-40B4-BE49-F238E27FC236}">
                  <a16:creationId xmlns:a16="http://schemas.microsoft.com/office/drawing/2014/main" id="{A8486513-E04C-760A-955E-25F6BADF3F37}"/>
                </a:ext>
              </a:extLst>
            </p:cNvPr>
            <p:cNvSpPr>
              <a:spLocks noChangeArrowheads="1"/>
            </p:cNvSpPr>
            <p:nvPr/>
          </p:nvSpPr>
          <p:spPr bwMode="auto">
            <a:xfrm flipV="1">
              <a:off x="4201" y="2629"/>
              <a:ext cx="137" cy="1105"/>
            </a:xfrm>
            <a:prstGeom prst="roundRect">
              <a:avLst>
                <a:gd name="adj" fmla="val 0"/>
              </a:avLst>
            </a:prstGeom>
            <a:solidFill>
              <a:srgbClr val="00FF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AutoShape 16">
              <a:extLst>
                <a:ext uri="{FF2B5EF4-FFF2-40B4-BE49-F238E27FC236}">
                  <a16:creationId xmlns:a16="http://schemas.microsoft.com/office/drawing/2014/main" id="{9CC8D536-16A5-B712-7615-8261473CF218}"/>
                </a:ext>
              </a:extLst>
            </p:cNvPr>
            <p:cNvSpPr>
              <a:spLocks noChangeArrowheads="1"/>
            </p:cNvSpPr>
            <p:nvPr/>
          </p:nvSpPr>
          <p:spPr bwMode="auto">
            <a:xfrm flipV="1">
              <a:off x="4407" y="2629"/>
              <a:ext cx="68" cy="236"/>
            </a:xfrm>
            <a:prstGeom prst="roundRect">
              <a:avLst>
                <a:gd name="adj" fmla="val 0"/>
              </a:avLst>
            </a:prstGeom>
            <a:solidFill>
              <a:schemeClr val="accent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7">
              <a:extLst>
                <a:ext uri="{FF2B5EF4-FFF2-40B4-BE49-F238E27FC236}">
                  <a16:creationId xmlns:a16="http://schemas.microsoft.com/office/drawing/2014/main" id="{E63BAB2B-D949-7B5B-78BA-02BFE834A01A}"/>
                </a:ext>
              </a:extLst>
            </p:cNvPr>
            <p:cNvSpPr>
              <a:spLocks noChangeArrowheads="1"/>
            </p:cNvSpPr>
            <p:nvPr/>
          </p:nvSpPr>
          <p:spPr bwMode="auto">
            <a:xfrm flipV="1">
              <a:off x="4408" y="2944"/>
              <a:ext cx="68" cy="317"/>
            </a:xfrm>
            <a:prstGeom prst="roundRect">
              <a:avLst>
                <a:gd name="adj" fmla="val 0"/>
              </a:avLst>
            </a:prstGeom>
            <a:solidFill>
              <a:schemeClr val="accent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AutoShape 18">
              <a:extLst>
                <a:ext uri="{FF2B5EF4-FFF2-40B4-BE49-F238E27FC236}">
                  <a16:creationId xmlns:a16="http://schemas.microsoft.com/office/drawing/2014/main" id="{E2A5A42F-9384-3013-A2CB-42AE8A12171E}"/>
                </a:ext>
              </a:extLst>
            </p:cNvPr>
            <p:cNvSpPr>
              <a:spLocks noChangeArrowheads="1"/>
            </p:cNvSpPr>
            <p:nvPr/>
          </p:nvSpPr>
          <p:spPr bwMode="auto">
            <a:xfrm flipV="1">
              <a:off x="4407" y="3262"/>
              <a:ext cx="68" cy="472"/>
            </a:xfrm>
            <a:prstGeom prst="roundRect">
              <a:avLst>
                <a:gd name="adj" fmla="val 0"/>
              </a:avLst>
            </a:prstGeom>
            <a:solidFill>
              <a:srgbClr val="00FF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9" name="AutoShape 19">
              <a:extLst>
                <a:ext uri="{FF2B5EF4-FFF2-40B4-BE49-F238E27FC236}">
                  <a16:creationId xmlns:a16="http://schemas.microsoft.com/office/drawing/2014/main" id="{B632FEB5-3261-EB01-DA68-12C840E87A0B}"/>
                </a:ext>
              </a:extLst>
            </p:cNvPr>
            <p:cNvSpPr>
              <a:spLocks noChangeArrowheads="1"/>
            </p:cNvSpPr>
            <p:nvPr/>
          </p:nvSpPr>
          <p:spPr bwMode="auto">
            <a:xfrm flipV="1">
              <a:off x="4545" y="2629"/>
              <a:ext cx="206" cy="553"/>
            </a:xfrm>
            <a:prstGeom prst="roundRect">
              <a:avLst>
                <a:gd name="adj" fmla="val 0"/>
              </a:avLst>
            </a:prstGeom>
            <a:solidFill>
              <a:srgbClr val="FFFF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AutoShape 20">
              <a:extLst>
                <a:ext uri="{FF2B5EF4-FFF2-40B4-BE49-F238E27FC236}">
                  <a16:creationId xmlns:a16="http://schemas.microsoft.com/office/drawing/2014/main" id="{4ABBB53D-3382-7268-76B4-BA965B4F1688}"/>
                </a:ext>
              </a:extLst>
            </p:cNvPr>
            <p:cNvSpPr>
              <a:spLocks noChangeArrowheads="1"/>
            </p:cNvSpPr>
            <p:nvPr/>
          </p:nvSpPr>
          <p:spPr bwMode="auto">
            <a:xfrm flipV="1">
              <a:off x="4545" y="3261"/>
              <a:ext cx="206" cy="473"/>
            </a:xfrm>
            <a:prstGeom prst="roundRect">
              <a:avLst>
                <a:gd name="adj" fmla="val 0"/>
              </a:avLst>
            </a:prstGeom>
            <a:solidFill>
              <a:srgbClr val="FF00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AutoShape 21">
              <a:extLst>
                <a:ext uri="{FF2B5EF4-FFF2-40B4-BE49-F238E27FC236}">
                  <a16:creationId xmlns:a16="http://schemas.microsoft.com/office/drawing/2014/main" id="{A6C8F91D-A9E2-1586-D163-E6694CA22B28}"/>
                </a:ext>
              </a:extLst>
            </p:cNvPr>
            <p:cNvSpPr>
              <a:spLocks noChangeArrowheads="1"/>
            </p:cNvSpPr>
            <p:nvPr/>
          </p:nvSpPr>
          <p:spPr bwMode="auto">
            <a:xfrm flipH="1" flipV="1">
              <a:off x="4826" y="2629"/>
              <a:ext cx="131" cy="1105"/>
            </a:xfrm>
            <a:prstGeom prst="roundRect">
              <a:avLst>
                <a:gd name="adj" fmla="val 0"/>
              </a:avLst>
            </a:prstGeom>
            <a:solidFill>
              <a:schemeClr val="accent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AutoShape 22">
              <a:extLst>
                <a:ext uri="{FF2B5EF4-FFF2-40B4-BE49-F238E27FC236}">
                  <a16:creationId xmlns:a16="http://schemas.microsoft.com/office/drawing/2014/main" id="{D6ACC3AA-91FA-994A-97F6-3236E9D7C6AE}"/>
                </a:ext>
              </a:extLst>
            </p:cNvPr>
            <p:cNvSpPr>
              <a:spLocks noChangeArrowheads="1"/>
            </p:cNvSpPr>
            <p:nvPr/>
          </p:nvSpPr>
          <p:spPr bwMode="auto">
            <a:xfrm flipV="1">
              <a:off x="5025" y="2629"/>
              <a:ext cx="69" cy="1105"/>
            </a:xfrm>
            <a:prstGeom prst="roundRect">
              <a:avLst>
                <a:gd name="adj" fmla="val 0"/>
              </a:avLst>
            </a:prstGeom>
            <a:solidFill>
              <a:srgbClr val="00FF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3" name="AutoShape 23">
              <a:extLst>
                <a:ext uri="{FF2B5EF4-FFF2-40B4-BE49-F238E27FC236}">
                  <a16:creationId xmlns:a16="http://schemas.microsoft.com/office/drawing/2014/main" id="{41971251-4BE0-413F-D50F-FA43D5313C4F}"/>
                </a:ext>
              </a:extLst>
            </p:cNvPr>
            <p:cNvSpPr>
              <a:spLocks noChangeArrowheads="1"/>
            </p:cNvSpPr>
            <p:nvPr/>
          </p:nvSpPr>
          <p:spPr bwMode="auto">
            <a:xfrm flipV="1">
              <a:off x="5162" y="2629"/>
              <a:ext cx="205" cy="1105"/>
            </a:xfrm>
            <a:prstGeom prst="roundRect">
              <a:avLst>
                <a:gd name="adj" fmla="val 0"/>
              </a:avLst>
            </a:prstGeom>
            <a:solidFill>
              <a:srgbClr val="CC00CC"/>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4" name="AutoShape 24">
              <a:extLst>
                <a:ext uri="{FF2B5EF4-FFF2-40B4-BE49-F238E27FC236}">
                  <a16:creationId xmlns:a16="http://schemas.microsoft.com/office/drawing/2014/main" id="{83E402BF-C6F6-681A-F434-BCD6C691A765}"/>
                </a:ext>
              </a:extLst>
            </p:cNvPr>
            <p:cNvSpPr>
              <a:spLocks noChangeArrowheads="1"/>
            </p:cNvSpPr>
            <p:nvPr/>
          </p:nvSpPr>
          <p:spPr bwMode="auto">
            <a:xfrm flipV="1">
              <a:off x="4064" y="3420"/>
              <a:ext cx="69" cy="314"/>
            </a:xfrm>
            <a:prstGeom prst="roundRect">
              <a:avLst>
                <a:gd name="adj" fmla="val 0"/>
              </a:avLst>
            </a:prstGeom>
            <a:solidFill>
              <a:srgbClr val="FF99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5" name="AutoShape 25">
              <a:extLst>
                <a:ext uri="{FF2B5EF4-FFF2-40B4-BE49-F238E27FC236}">
                  <a16:creationId xmlns:a16="http://schemas.microsoft.com/office/drawing/2014/main" id="{2C020066-EFEF-9D9D-840F-B832938E603D}"/>
                </a:ext>
              </a:extLst>
            </p:cNvPr>
            <p:cNvSpPr>
              <a:spLocks noChangeArrowheads="1"/>
            </p:cNvSpPr>
            <p:nvPr/>
          </p:nvSpPr>
          <p:spPr bwMode="auto">
            <a:xfrm flipV="1">
              <a:off x="4065" y="3182"/>
              <a:ext cx="69" cy="158"/>
            </a:xfrm>
            <a:prstGeom prst="roundRect">
              <a:avLst>
                <a:gd name="adj" fmla="val 0"/>
              </a:avLst>
            </a:prstGeom>
            <a:solidFill>
              <a:srgbClr val="FF00FF"/>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6" name="AutoShape 26">
              <a:extLst>
                <a:ext uri="{FF2B5EF4-FFF2-40B4-BE49-F238E27FC236}">
                  <a16:creationId xmlns:a16="http://schemas.microsoft.com/office/drawing/2014/main" id="{A254FF3B-210D-5341-36DE-8A2D06BBF318}"/>
                </a:ext>
              </a:extLst>
            </p:cNvPr>
            <p:cNvSpPr>
              <a:spLocks noChangeArrowheads="1"/>
            </p:cNvSpPr>
            <p:nvPr/>
          </p:nvSpPr>
          <p:spPr bwMode="auto">
            <a:xfrm flipV="1">
              <a:off x="4065" y="2944"/>
              <a:ext cx="69" cy="158"/>
            </a:xfrm>
            <a:prstGeom prst="roundRect">
              <a:avLst>
                <a:gd name="adj" fmla="val 0"/>
              </a:avLst>
            </a:prstGeom>
            <a:solidFill>
              <a:srgbClr val="FFCC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7" name="AutoShape 27">
              <a:extLst>
                <a:ext uri="{FF2B5EF4-FFF2-40B4-BE49-F238E27FC236}">
                  <a16:creationId xmlns:a16="http://schemas.microsoft.com/office/drawing/2014/main" id="{AC4DE656-0035-DC2E-38D9-FA6E7FCCBE58}"/>
                </a:ext>
              </a:extLst>
            </p:cNvPr>
            <p:cNvSpPr>
              <a:spLocks noChangeArrowheads="1"/>
            </p:cNvSpPr>
            <p:nvPr/>
          </p:nvSpPr>
          <p:spPr bwMode="auto">
            <a:xfrm flipV="1">
              <a:off x="4064" y="2629"/>
              <a:ext cx="70" cy="236"/>
            </a:xfrm>
            <a:prstGeom prst="roundRect">
              <a:avLst>
                <a:gd name="adj" fmla="val 0"/>
              </a:avLst>
            </a:prstGeom>
            <a:solidFill>
              <a:srgbClr val="FF00FF"/>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8" name="Line 28">
              <a:extLst>
                <a:ext uri="{FF2B5EF4-FFF2-40B4-BE49-F238E27FC236}">
                  <a16:creationId xmlns:a16="http://schemas.microsoft.com/office/drawing/2014/main" id="{73F2AC29-B638-D829-A988-F3A00DA471AB}"/>
                </a:ext>
              </a:extLst>
            </p:cNvPr>
            <p:cNvSpPr>
              <a:spLocks noChangeShapeType="1"/>
            </p:cNvSpPr>
            <p:nvPr/>
          </p:nvSpPr>
          <p:spPr bwMode="auto">
            <a:xfrm>
              <a:off x="4134" y="2786"/>
              <a:ext cx="480"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9">
              <a:extLst>
                <a:ext uri="{FF2B5EF4-FFF2-40B4-BE49-F238E27FC236}">
                  <a16:creationId xmlns:a16="http://schemas.microsoft.com/office/drawing/2014/main" id="{037B3043-2D5B-26AD-D0DD-066ACDA32F0C}"/>
                </a:ext>
              </a:extLst>
            </p:cNvPr>
            <p:cNvSpPr>
              <a:spLocks noChangeShapeType="1"/>
            </p:cNvSpPr>
            <p:nvPr/>
          </p:nvSpPr>
          <p:spPr bwMode="auto">
            <a:xfrm>
              <a:off x="4134" y="3023"/>
              <a:ext cx="480"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30">
              <a:extLst>
                <a:ext uri="{FF2B5EF4-FFF2-40B4-BE49-F238E27FC236}">
                  <a16:creationId xmlns:a16="http://schemas.microsoft.com/office/drawing/2014/main" id="{7718B045-8475-AB6C-75C1-92419658A9C6}"/>
                </a:ext>
              </a:extLst>
            </p:cNvPr>
            <p:cNvSpPr>
              <a:spLocks noChangeShapeType="1"/>
            </p:cNvSpPr>
            <p:nvPr/>
          </p:nvSpPr>
          <p:spPr bwMode="auto">
            <a:xfrm>
              <a:off x="4134" y="3261"/>
              <a:ext cx="342"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31">
              <a:extLst>
                <a:ext uri="{FF2B5EF4-FFF2-40B4-BE49-F238E27FC236}">
                  <a16:creationId xmlns:a16="http://schemas.microsoft.com/office/drawing/2014/main" id="{262C1968-D24A-4550-0D2F-F55B5F705CFA}"/>
                </a:ext>
              </a:extLst>
            </p:cNvPr>
            <p:cNvSpPr>
              <a:spLocks noChangeShapeType="1"/>
            </p:cNvSpPr>
            <p:nvPr/>
          </p:nvSpPr>
          <p:spPr bwMode="auto">
            <a:xfrm>
              <a:off x="4134" y="3498"/>
              <a:ext cx="274"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2">
              <a:extLst>
                <a:ext uri="{FF2B5EF4-FFF2-40B4-BE49-F238E27FC236}">
                  <a16:creationId xmlns:a16="http://schemas.microsoft.com/office/drawing/2014/main" id="{694C2556-3CC5-3581-25E7-6D58F562CD9C}"/>
                </a:ext>
              </a:extLst>
            </p:cNvPr>
            <p:cNvSpPr>
              <a:spLocks noChangeShapeType="1"/>
            </p:cNvSpPr>
            <p:nvPr/>
          </p:nvSpPr>
          <p:spPr bwMode="auto">
            <a:xfrm>
              <a:off x="4270" y="3419"/>
              <a:ext cx="413"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3">
              <a:extLst>
                <a:ext uri="{FF2B5EF4-FFF2-40B4-BE49-F238E27FC236}">
                  <a16:creationId xmlns:a16="http://schemas.microsoft.com/office/drawing/2014/main" id="{AC127CD9-302C-D0DE-B939-521E28943DFA}"/>
                </a:ext>
              </a:extLst>
            </p:cNvPr>
            <p:cNvSpPr>
              <a:spLocks noChangeShapeType="1"/>
            </p:cNvSpPr>
            <p:nvPr/>
          </p:nvSpPr>
          <p:spPr bwMode="auto">
            <a:xfrm>
              <a:off x="4683" y="2944"/>
              <a:ext cx="205"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4">
              <a:extLst>
                <a:ext uri="{FF2B5EF4-FFF2-40B4-BE49-F238E27FC236}">
                  <a16:creationId xmlns:a16="http://schemas.microsoft.com/office/drawing/2014/main" id="{D7531690-57C7-1819-5DA3-7806AA6F6F95}"/>
                </a:ext>
              </a:extLst>
            </p:cNvPr>
            <p:cNvSpPr>
              <a:spLocks noChangeShapeType="1"/>
            </p:cNvSpPr>
            <p:nvPr/>
          </p:nvSpPr>
          <p:spPr bwMode="auto">
            <a:xfrm>
              <a:off x="4476" y="3102"/>
              <a:ext cx="755"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5">
              <a:extLst>
                <a:ext uri="{FF2B5EF4-FFF2-40B4-BE49-F238E27FC236}">
                  <a16:creationId xmlns:a16="http://schemas.microsoft.com/office/drawing/2014/main" id="{F2975A79-7C25-CD3C-394B-29E8E634CAFF}"/>
                </a:ext>
              </a:extLst>
            </p:cNvPr>
            <p:cNvSpPr>
              <a:spLocks noChangeShapeType="1"/>
            </p:cNvSpPr>
            <p:nvPr/>
          </p:nvSpPr>
          <p:spPr bwMode="auto">
            <a:xfrm>
              <a:off x="4476" y="3419"/>
              <a:ext cx="755"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36">
              <a:extLst>
                <a:ext uri="{FF2B5EF4-FFF2-40B4-BE49-F238E27FC236}">
                  <a16:creationId xmlns:a16="http://schemas.microsoft.com/office/drawing/2014/main" id="{B7A35E74-809F-9C7B-2D84-2DB042FC5DA9}"/>
                </a:ext>
              </a:extLst>
            </p:cNvPr>
            <p:cNvSpPr>
              <a:spLocks noChangeShapeType="1"/>
            </p:cNvSpPr>
            <p:nvPr/>
          </p:nvSpPr>
          <p:spPr bwMode="auto">
            <a:xfrm>
              <a:off x="4751" y="3340"/>
              <a:ext cx="480"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37">
              <a:extLst>
                <a:ext uri="{FF2B5EF4-FFF2-40B4-BE49-F238E27FC236}">
                  <a16:creationId xmlns:a16="http://schemas.microsoft.com/office/drawing/2014/main" id="{289AC6F4-5954-6648-4B18-DB81BE6A150F}"/>
                </a:ext>
              </a:extLst>
            </p:cNvPr>
            <p:cNvSpPr>
              <a:spLocks noChangeShapeType="1"/>
            </p:cNvSpPr>
            <p:nvPr/>
          </p:nvSpPr>
          <p:spPr bwMode="auto">
            <a:xfrm>
              <a:off x="4888" y="3261"/>
              <a:ext cx="343"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38">
              <a:extLst>
                <a:ext uri="{FF2B5EF4-FFF2-40B4-BE49-F238E27FC236}">
                  <a16:creationId xmlns:a16="http://schemas.microsoft.com/office/drawing/2014/main" id="{D5FFEE5E-59E3-623A-7AC0-B37EF80EDADC}"/>
                </a:ext>
              </a:extLst>
            </p:cNvPr>
            <p:cNvSpPr>
              <a:spLocks noChangeShapeType="1"/>
            </p:cNvSpPr>
            <p:nvPr/>
          </p:nvSpPr>
          <p:spPr bwMode="auto">
            <a:xfrm>
              <a:off x="4888" y="2865"/>
              <a:ext cx="137"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39">
              <a:extLst>
                <a:ext uri="{FF2B5EF4-FFF2-40B4-BE49-F238E27FC236}">
                  <a16:creationId xmlns:a16="http://schemas.microsoft.com/office/drawing/2014/main" id="{8077EE28-8DEE-1B68-D06C-AC087A41F92E}"/>
                </a:ext>
              </a:extLst>
            </p:cNvPr>
            <p:cNvSpPr>
              <a:spLocks noChangeShapeType="1"/>
            </p:cNvSpPr>
            <p:nvPr/>
          </p:nvSpPr>
          <p:spPr bwMode="auto">
            <a:xfrm>
              <a:off x="5094" y="2944"/>
              <a:ext cx="137"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AutoShape 40">
              <a:extLst>
                <a:ext uri="{FF2B5EF4-FFF2-40B4-BE49-F238E27FC236}">
                  <a16:creationId xmlns:a16="http://schemas.microsoft.com/office/drawing/2014/main" id="{F56779EE-35F5-957D-DCA2-50FD53FFCFB5}"/>
                </a:ext>
              </a:extLst>
            </p:cNvPr>
            <p:cNvSpPr>
              <a:spLocks noChangeArrowheads="1"/>
            </p:cNvSpPr>
            <p:nvPr/>
          </p:nvSpPr>
          <p:spPr bwMode="auto">
            <a:xfrm flipV="1">
              <a:off x="2212" y="889"/>
              <a:ext cx="3498" cy="2925"/>
            </a:xfrm>
            <a:prstGeom prst="roundRect">
              <a:avLst>
                <a:gd name="adj" fmla="val 0"/>
              </a:avLst>
            </a:prstGeom>
            <a:noFill/>
            <a:ln w="18669">
              <a:solidFill>
                <a:schemeClr val="accent2"/>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1" name="AutoShape 41">
              <a:extLst>
                <a:ext uri="{FF2B5EF4-FFF2-40B4-BE49-F238E27FC236}">
                  <a16:creationId xmlns:a16="http://schemas.microsoft.com/office/drawing/2014/main" id="{E6AD9C83-443F-9576-F260-E1ACA106BB4E}"/>
                </a:ext>
              </a:extLst>
            </p:cNvPr>
            <p:cNvSpPr>
              <a:spLocks noChangeArrowheads="1"/>
            </p:cNvSpPr>
            <p:nvPr/>
          </p:nvSpPr>
          <p:spPr bwMode="auto">
            <a:xfrm flipV="1">
              <a:off x="2694" y="969"/>
              <a:ext cx="136" cy="869"/>
            </a:xfrm>
            <a:prstGeom prst="roundRect">
              <a:avLst>
                <a:gd name="adj" fmla="val 0"/>
              </a:avLst>
            </a:prstGeom>
            <a:solidFill>
              <a:srgbClr val="FF00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2" name="AutoShape 42">
              <a:extLst>
                <a:ext uri="{FF2B5EF4-FFF2-40B4-BE49-F238E27FC236}">
                  <a16:creationId xmlns:a16="http://schemas.microsoft.com/office/drawing/2014/main" id="{DCC70A17-B671-E6F8-0DE0-39B36F661D35}"/>
                </a:ext>
              </a:extLst>
            </p:cNvPr>
            <p:cNvSpPr>
              <a:spLocks noChangeArrowheads="1"/>
            </p:cNvSpPr>
            <p:nvPr/>
          </p:nvSpPr>
          <p:spPr bwMode="auto">
            <a:xfrm flipV="1">
              <a:off x="2899" y="969"/>
              <a:ext cx="68" cy="236"/>
            </a:xfrm>
            <a:prstGeom prst="roundRect">
              <a:avLst>
                <a:gd name="adj" fmla="val 0"/>
              </a:avLst>
            </a:prstGeom>
            <a:solidFill>
              <a:srgbClr val="CC00CC"/>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3" name="AutoShape 43">
              <a:extLst>
                <a:ext uri="{FF2B5EF4-FFF2-40B4-BE49-F238E27FC236}">
                  <a16:creationId xmlns:a16="http://schemas.microsoft.com/office/drawing/2014/main" id="{1FA82D55-21EF-2D6A-DC8B-76B419802DBE}"/>
                </a:ext>
              </a:extLst>
            </p:cNvPr>
            <p:cNvSpPr>
              <a:spLocks noChangeArrowheads="1"/>
            </p:cNvSpPr>
            <p:nvPr/>
          </p:nvSpPr>
          <p:spPr bwMode="auto">
            <a:xfrm flipV="1">
              <a:off x="2899" y="1206"/>
              <a:ext cx="68" cy="316"/>
            </a:xfrm>
            <a:prstGeom prst="roundRect">
              <a:avLst>
                <a:gd name="adj" fmla="val 0"/>
              </a:avLst>
            </a:prstGeom>
            <a:solidFill>
              <a:srgbClr val="FFFF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4" name="AutoShape 44">
              <a:extLst>
                <a:ext uri="{FF2B5EF4-FFF2-40B4-BE49-F238E27FC236}">
                  <a16:creationId xmlns:a16="http://schemas.microsoft.com/office/drawing/2014/main" id="{1FACC05E-001E-CD85-B43F-297431DA85F3}"/>
                </a:ext>
              </a:extLst>
            </p:cNvPr>
            <p:cNvSpPr>
              <a:spLocks noChangeArrowheads="1"/>
            </p:cNvSpPr>
            <p:nvPr/>
          </p:nvSpPr>
          <p:spPr bwMode="auto">
            <a:xfrm flipV="1">
              <a:off x="2899" y="1522"/>
              <a:ext cx="68" cy="310"/>
            </a:xfrm>
            <a:prstGeom prst="roundRect">
              <a:avLst>
                <a:gd name="adj" fmla="val 0"/>
              </a:avLst>
            </a:prstGeom>
            <a:solidFill>
              <a:srgbClr val="FFFF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AutoShape 45">
              <a:extLst>
                <a:ext uri="{FF2B5EF4-FFF2-40B4-BE49-F238E27FC236}">
                  <a16:creationId xmlns:a16="http://schemas.microsoft.com/office/drawing/2014/main" id="{F4260FCC-39DC-6A06-114A-EF489FC8D17A}"/>
                </a:ext>
              </a:extLst>
            </p:cNvPr>
            <p:cNvSpPr>
              <a:spLocks noChangeArrowheads="1"/>
            </p:cNvSpPr>
            <p:nvPr/>
          </p:nvSpPr>
          <p:spPr bwMode="auto">
            <a:xfrm flipV="1">
              <a:off x="3034" y="969"/>
              <a:ext cx="70" cy="475"/>
            </a:xfrm>
            <a:prstGeom prst="roundRect">
              <a:avLst>
                <a:gd name="adj" fmla="val 0"/>
              </a:avLst>
            </a:prstGeom>
            <a:solidFill>
              <a:srgbClr val="00FF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AutoShape 46">
              <a:extLst>
                <a:ext uri="{FF2B5EF4-FFF2-40B4-BE49-F238E27FC236}">
                  <a16:creationId xmlns:a16="http://schemas.microsoft.com/office/drawing/2014/main" id="{DF8370C2-5819-8A95-8DB3-480C21687B37}"/>
                </a:ext>
              </a:extLst>
            </p:cNvPr>
            <p:cNvSpPr>
              <a:spLocks noChangeArrowheads="1"/>
            </p:cNvSpPr>
            <p:nvPr/>
          </p:nvSpPr>
          <p:spPr bwMode="auto">
            <a:xfrm flipV="1">
              <a:off x="3035" y="1522"/>
              <a:ext cx="69" cy="316"/>
            </a:xfrm>
            <a:prstGeom prst="roundRect">
              <a:avLst>
                <a:gd name="adj" fmla="val 0"/>
              </a:avLst>
            </a:prstGeom>
            <a:solidFill>
              <a:srgbClr val="FFFF00"/>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AutoShape 47">
              <a:extLst>
                <a:ext uri="{FF2B5EF4-FFF2-40B4-BE49-F238E27FC236}">
                  <a16:creationId xmlns:a16="http://schemas.microsoft.com/office/drawing/2014/main" id="{7B9848C4-12ED-9AD3-7803-B7A2B99E4D2A}"/>
                </a:ext>
              </a:extLst>
            </p:cNvPr>
            <p:cNvSpPr>
              <a:spLocks noChangeArrowheads="1"/>
            </p:cNvSpPr>
            <p:nvPr/>
          </p:nvSpPr>
          <p:spPr bwMode="auto">
            <a:xfrm flipV="1">
              <a:off x="2556" y="1680"/>
              <a:ext cx="69"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AutoShape 48">
              <a:extLst>
                <a:ext uri="{FF2B5EF4-FFF2-40B4-BE49-F238E27FC236}">
                  <a16:creationId xmlns:a16="http://schemas.microsoft.com/office/drawing/2014/main" id="{48A544EF-1031-906E-06CD-B78FC4FFFB9E}"/>
                </a:ext>
              </a:extLst>
            </p:cNvPr>
            <p:cNvSpPr>
              <a:spLocks noChangeArrowheads="1"/>
            </p:cNvSpPr>
            <p:nvPr/>
          </p:nvSpPr>
          <p:spPr bwMode="auto">
            <a:xfrm flipV="1">
              <a:off x="2556" y="1444"/>
              <a:ext cx="69"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9" name="AutoShape 49">
              <a:extLst>
                <a:ext uri="{FF2B5EF4-FFF2-40B4-BE49-F238E27FC236}">
                  <a16:creationId xmlns:a16="http://schemas.microsoft.com/office/drawing/2014/main" id="{64C67206-736A-2CC5-832B-A01B0B2B51BB}"/>
                </a:ext>
              </a:extLst>
            </p:cNvPr>
            <p:cNvSpPr>
              <a:spLocks noChangeArrowheads="1"/>
            </p:cNvSpPr>
            <p:nvPr/>
          </p:nvSpPr>
          <p:spPr bwMode="auto">
            <a:xfrm flipV="1">
              <a:off x="2556" y="1206"/>
              <a:ext cx="69"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0" name="AutoShape 50">
              <a:extLst>
                <a:ext uri="{FF2B5EF4-FFF2-40B4-BE49-F238E27FC236}">
                  <a16:creationId xmlns:a16="http://schemas.microsoft.com/office/drawing/2014/main" id="{FBD10E4C-E688-D767-C928-7FCDE2360626}"/>
                </a:ext>
              </a:extLst>
            </p:cNvPr>
            <p:cNvSpPr>
              <a:spLocks noChangeArrowheads="1"/>
            </p:cNvSpPr>
            <p:nvPr/>
          </p:nvSpPr>
          <p:spPr bwMode="auto">
            <a:xfrm flipV="1">
              <a:off x="2555" y="969"/>
              <a:ext cx="70"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1" name="Line 51">
              <a:extLst>
                <a:ext uri="{FF2B5EF4-FFF2-40B4-BE49-F238E27FC236}">
                  <a16:creationId xmlns:a16="http://schemas.microsoft.com/office/drawing/2014/main" id="{5215E8B8-361D-9423-F471-C420D52F604D}"/>
                </a:ext>
              </a:extLst>
            </p:cNvPr>
            <p:cNvSpPr>
              <a:spLocks noChangeShapeType="1"/>
            </p:cNvSpPr>
            <p:nvPr/>
          </p:nvSpPr>
          <p:spPr bwMode="auto">
            <a:xfrm>
              <a:off x="2625" y="1047"/>
              <a:ext cx="480"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Line 52">
              <a:extLst>
                <a:ext uri="{FF2B5EF4-FFF2-40B4-BE49-F238E27FC236}">
                  <a16:creationId xmlns:a16="http://schemas.microsoft.com/office/drawing/2014/main" id="{D04C1C8E-567F-80E0-3103-A8637FFC34CD}"/>
                </a:ext>
              </a:extLst>
            </p:cNvPr>
            <p:cNvSpPr>
              <a:spLocks noChangeShapeType="1"/>
            </p:cNvSpPr>
            <p:nvPr/>
          </p:nvSpPr>
          <p:spPr bwMode="auto">
            <a:xfrm>
              <a:off x="2625" y="1285"/>
              <a:ext cx="480"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53">
              <a:extLst>
                <a:ext uri="{FF2B5EF4-FFF2-40B4-BE49-F238E27FC236}">
                  <a16:creationId xmlns:a16="http://schemas.microsoft.com/office/drawing/2014/main" id="{D25E1D47-E36D-7DF0-C1B9-0A11A7228527}"/>
                </a:ext>
              </a:extLst>
            </p:cNvPr>
            <p:cNvSpPr>
              <a:spLocks noChangeShapeType="1"/>
            </p:cNvSpPr>
            <p:nvPr/>
          </p:nvSpPr>
          <p:spPr bwMode="auto">
            <a:xfrm>
              <a:off x="2625" y="1522"/>
              <a:ext cx="342"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54">
              <a:extLst>
                <a:ext uri="{FF2B5EF4-FFF2-40B4-BE49-F238E27FC236}">
                  <a16:creationId xmlns:a16="http://schemas.microsoft.com/office/drawing/2014/main" id="{1A1FE484-118E-471B-F8F4-C502C9D8D011}"/>
                </a:ext>
              </a:extLst>
            </p:cNvPr>
            <p:cNvSpPr>
              <a:spLocks noChangeShapeType="1"/>
            </p:cNvSpPr>
            <p:nvPr/>
          </p:nvSpPr>
          <p:spPr bwMode="auto">
            <a:xfrm>
              <a:off x="2625" y="1759"/>
              <a:ext cx="274"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55">
              <a:extLst>
                <a:ext uri="{FF2B5EF4-FFF2-40B4-BE49-F238E27FC236}">
                  <a16:creationId xmlns:a16="http://schemas.microsoft.com/office/drawing/2014/main" id="{8F15F5A8-6A26-379F-05E4-A799FC36044B}"/>
                </a:ext>
              </a:extLst>
            </p:cNvPr>
            <p:cNvSpPr>
              <a:spLocks noChangeShapeType="1"/>
            </p:cNvSpPr>
            <p:nvPr/>
          </p:nvSpPr>
          <p:spPr bwMode="auto">
            <a:xfrm>
              <a:off x="2762" y="1680"/>
              <a:ext cx="411" cy="0"/>
            </a:xfrm>
            <a:prstGeom prst="line">
              <a:avLst/>
            </a:prstGeom>
            <a:noFill/>
            <a:ln w="1866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AutoShape 56">
              <a:extLst>
                <a:ext uri="{FF2B5EF4-FFF2-40B4-BE49-F238E27FC236}">
                  <a16:creationId xmlns:a16="http://schemas.microsoft.com/office/drawing/2014/main" id="{9491D791-98F9-0AFD-8DC2-CD0D1B615D8D}"/>
                </a:ext>
              </a:extLst>
            </p:cNvPr>
            <p:cNvSpPr>
              <a:spLocks noChangeArrowheads="1"/>
            </p:cNvSpPr>
            <p:nvPr/>
          </p:nvSpPr>
          <p:spPr bwMode="auto">
            <a:xfrm flipV="1">
              <a:off x="3241" y="1680"/>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7" name="AutoShape 57">
              <a:extLst>
                <a:ext uri="{FF2B5EF4-FFF2-40B4-BE49-F238E27FC236}">
                  <a16:creationId xmlns:a16="http://schemas.microsoft.com/office/drawing/2014/main" id="{4D473AC3-032C-DEDF-25E2-7F0E2F8B0F78}"/>
                </a:ext>
              </a:extLst>
            </p:cNvPr>
            <p:cNvSpPr>
              <a:spLocks noChangeArrowheads="1"/>
            </p:cNvSpPr>
            <p:nvPr/>
          </p:nvSpPr>
          <p:spPr bwMode="auto">
            <a:xfrm flipV="1">
              <a:off x="3446" y="1680"/>
              <a:ext cx="138"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8" name="AutoShape 58">
              <a:extLst>
                <a:ext uri="{FF2B5EF4-FFF2-40B4-BE49-F238E27FC236}">
                  <a16:creationId xmlns:a16="http://schemas.microsoft.com/office/drawing/2014/main" id="{5F8B4939-D958-81A9-E738-05B614A18DA1}"/>
                </a:ext>
              </a:extLst>
            </p:cNvPr>
            <p:cNvSpPr>
              <a:spLocks noChangeArrowheads="1"/>
            </p:cNvSpPr>
            <p:nvPr/>
          </p:nvSpPr>
          <p:spPr bwMode="auto">
            <a:xfrm flipV="1">
              <a:off x="3858" y="1680"/>
              <a:ext cx="273"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9" name="AutoShape 59">
              <a:extLst>
                <a:ext uri="{FF2B5EF4-FFF2-40B4-BE49-F238E27FC236}">
                  <a16:creationId xmlns:a16="http://schemas.microsoft.com/office/drawing/2014/main" id="{A0B7FE0A-9DF6-E250-E99C-C476BDB614DF}"/>
                </a:ext>
              </a:extLst>
            </p:cNvPr>
            <p:cNvSpPr>
              <a:spLocks noChangeArrowheads="1"/>
            </p:cNvSpPr>
            <p:nvPr/>
          </p:nvSpPr>
          <p:spPr bwMode="auto">
            <a:xfrm flipV="1">
              <a:off x="3653" y="1680"/>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0" name="AutoShape 60">
              <a:extLst>
                <a:ext uri="{FF2B5EF4-FFF2-40B4-BE49-F238E27FC236}">
                  <a16:creationId xmlns:a16="http://schemas.microsoft.com/office/drawing/2014/main" id="{9AF19F61-FF20-0F2E-234E-E2F04E8C6EF6}"/>
                </a:ext>
              </a:extLst>
            </p:cNvPr>
            <p:cNvSpPr>
              <a:spLocks noChangeArrowheads="1"/>
            </p:cNvSpPr>
            <p:nvPr/>
          </p:nvSpPr>
          <p:spPr bwMode="auto">
            <a:xfrm flipV="1">
              <a:off x="4203" y="1680"/>
              <a:ext cx="272"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1" name="AutoShape 61">
              <a:extLst>
                <a:ext uri="{FF2B5EF4-FFF2-40B4-BE49-F238E27FC236}">
                  <a16:creationId xmlns:a16="http://schemas.microsoft.com/office/drawing/2014/main" id="{9CF04523-B3E5-67FE-94EE-03656C741D6A}"/>
                </a:ext>
              </a:extLst>
            </p:cNvPr>
            <p:cNvSpPr>
              <a:spLocks noChangeArrowheads="1"/>
            </p:cNvSpPr>
            <p:nvPr/>
          </p:nvSpPr>
          <p:spPr bwMode="auto">
            <a:xfrm flipV="1">
              <a:off x="4544" y="1680"/>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2" name="AutoShape 62">
              <a:extLst>
                <a:ext uri="{FF2B5EF4-FFF2-40B4-BE49-F238E27FC236}">
                  <a16:creationId xmlns:a16="http://schemas.microsoft.com/office/drawing/2014/main" id="{91ACD3B9-4800-B69E-633C-4730781D2AEF}"/>
                </a:ext>
              </a:extLst>
            </p:cNvPr>
            <p:cNvSpPr>
              <a:spLocks noChangeArrowheads="1"/>
            </p:cNvSpPr>
            <p:nvPr/>
          </p:nvSpPr>
          <p:spPr bwMode="auto">
            <a:xfrm flipV="1">
              <a:off x="4750" y="1680"/>
              <a:ext cx="205"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3" name="AutoShape 63">
              <a:extLst>
                <a:ext uri="{FF2B5EF4-FFF2-40B4-BE49-F238E27FC236}">
                  <a16:creationId xmlns:a16="http://schemas.microsoft.com/office/drawing/2014/main" id="{A6138E24-E278-798A-37EA-24D66880D611}"/>
                </a:ext>
              </a:extLst>
            </p:cNvPr>
            <p:cNvSpPr>
              <a:spLocks noChangeArrowheads="1"/>
            </p:cNvSpPr>
            <p:nvPr/>
          </p:nvSpPr>
          <p:spPr bwMode="auto">
            <a:xfrm flipV="1">
              <a:off x="5025" y="1680"/>
              <a:ext cx="205"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4" name="AutoShape 64">
              <a:extLst>
                <a:ext uri="{FF2B5EF4-FFF2-40B4-BE49-F238E27FC236}">
                  <a16:creationId xmlns:a16="http://schemas.microsoft.com/office/drawing/2014/main" id="{A0148DE5-7B8C-EE0D-D8BE-C7E0FDCED76D}"/>
                </a:ext>
              </a:extLst>
            </p:cNvPr>
            <p:cNvSpPr>
              <a:spLocks noChangeArrowheads="1"/>
            </p:cNvSpPr>
            <p:nvPr/>
          </p:nvSpPr>
          <p:spPr bwMode="auto">
            <a:xfrm flipV="1">
              <a:off x="5298" y="1680"/>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5" name="AutoShape 65">
              <a:extLst>
                <a:ext uri="{FF2B5EF4-FFF2-40B4-BE49-F238E27FC236}">
                  <a16:creationId xmlns:a16="http://schemas.microsoft.com/office/drawing/2014/main" id="{8F175988-9981-84F6-BBB3-E28A68F626A0}"/>
                </a:ext>
              </a:extLst>
            </p:cNvPr>
            <p:cNvSpPr>
              <a:spLocks noChangeArrowheads="1"/>
            </p:cNvSpPr>
            <p:nvPr/>
          </p:nvSpPr>
          <p:spPr bwMode="auto">
            <a:xfrm flipV="1">
              <a:off x="5505" y="1680"/>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6" name="AutoShape 66">
              <a:extLst>
                <a:ext uri="{FF2B5EF4-FFF2-40B4-BE49-F238E27FC236}">
                  <a16:creationId xmlns:a16="http://schemas.microsoft.com/office/drawing/2014/main" id="{04EBA930-D2FD-D1D0-3922-8FA92F8E91A5}"/>
                </a:ext>
              </a:extLst>
            </p:cNvPr>
            <p:cNvSpPr>
              <a:spLocks noChangeArrowheads="1"/>
            </p:cNvSpPr>
            <p:nvPr/>
          </p:nvSpPr>
          <p:spPr bwMode="auto">
            <a:xfrm flipV="1">
              <a:off x="3241" y="1916"/>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7" name="AutoShape 67">
              <a:extLst>
                <a:ext uri="{FF2B5EF4-FFF2-40B4-BE49-F238E27FC236}">
                  <a16:creationId xmlns:a16="http://schemas.microsoft.com/office/drawing/2014/main" id="{C45FD6E5-7184-CDC0-54F0-B95D16FF5A7F}"/>
                </a:ext>
              </a:extLst>
            </p:cNvPr>
            <p:cNvSpPr>
              <a:spLocks noChangeArrowheads="1"/>
            </p:cNvSpPr>
            <p:nvPr/>
          </p:nvSpPr>
          <p:spPr bwMode="auto">
            <a:xfrm flipV="1">
              <a:off x="3446" y="1916"/>
              <a:ext cx="138"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8" name="AutoShape 68">
              <a:extLst>
                <a:ext uri="{FF2B5EF4-FFF2-40B4-BE49-F238E27FC236}">
                  <a16:creationId xmlns:a16="http://schemas.microsoft.com/office/drawing/2014/main" id="{96244951-26A3-A389-7B52-E7FEE7A77CFD}"/>
                </a:ext>
              </a:extLst>
            </p:cNvPr>
            <p:cNvSpPr>
              <a:spLocks noChangeArrowheads="1"/>
            </p:cNvSpPr>
            <p:nvPr/>
          </p:nvSpPr>
          <p:spPr bwMode="auto">
            <a:xfrm flipV="1">
              <a:off x="3858" y="1916"/>
              <a:ext cx="273"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9" name="AutoShape 69">
              <a:extLst>
                <a:ext uri="{FF2B5EF4-FFF2-40B4-BE49-F238E27FC236}">
                  <a16:creationId xmlns:a16="http://schemas.microsoft.com/office/drawing/2014/main" id="{434E08E0-9F67-F33A-35F7-8E120E42AE3E}"/>
                </a:ext>
              </a:extLst>
            </p:cNvPr>
            <p:cNvSpPr>
              <a:spLocks noChangeArrowheads="1"/>
            </p:cNvSpPr>
            <p:nvPr/>
          </p:nvSpPr>
          <p:spPr bwMode="auto">
            <a:xfrm flipV="1">
              <a:off x="3653" y="1916"/>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AutoShape 70">
              <a:extLst>
                <a:ext uri="{FF2B5EF4-FFF2-40B4-BE49-F238E27FC236}">
                  <a16:creationId xmlns:a16="http://schemas.microsoft.com/office/drawing/2014/main" id="{8FC4EEA9-6B23-E0FC-E35E-6D9E24006372}"/>
                </a:ext>
              </a:extLst>
            </p:cNvPr>
            <p:cNvSpPr>
              <a:spLocks noChangeArrowheads="1"/>
            </p:cNvSpPr>
            <p:nvPr/>
          </p:nvSpPr>
          <p:spPr bwMode="auto">
            <a:xfrm flipV="1">
              <a:off x="4203" y="1916"/>
              <a:ext cx="272"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AutoShape 71">
              <a:extLst>
                <a:ext uri="{FF2B5EF4-FFF2-40B4-BE49-F238E27FC236}">
                  <a16:creationId xmlns:a16="http://schemas.microsoft.com/office/drawing/2014/main" id="{35EABD61-552A-2FFD-ED63-16401554194D}"/>
                </a:ext>
              </a:extLst>
            </p:cNvPr>
            <p:cNvSpPr>
              <a:spLocks noChangeArrowheads="1"/>
            </p:cNvSpPr>
            <p:nvPr/>
          </p:nvSpPr>
          <p:spPr bwMode="auto">
            <a:xfrm flipV="1">
              <a:off x="4544" y="1916"/>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AutoShape 72">
              <a:extLst>
                <a:ext uri="{FF2B5EF4-FFF2-40B4-BE49-F238E27FC236}">
                  <a16:creationId xmlns:a16="http://schemas.microsoft.com/office/drawing/2014/main" id="{01247875-D111-CE15-3973-FF39294998C4}"/>
                </a:ext>
              </a:extLst>
            </p:cNvPr>
            <p:cNvSpPr>
              <a:spLocks noChangeArrowheads="1"/>
            </p:cNvSpPr>
            <p:nvPr/>
          </p:nvSpPr>
          <p:spPr bwMode="auto">
            <a:xfrm flipV="1">
              <a:off x="4750" y="1916"/>
              <a:ext cx="205"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AutoShape 73">
              <a:extLst>
                <a:ext uri="{FF2B5EF4-FFF2-40B4-BE49-F238E27FC236}">
                  <a16:creationId xmlns:a16="http://schemas.microsoft.com/office/drawing/2014/main" id="{C8F815CB-B3C0-91E1-4CD5-1B1F08153DFE}"/>
                </a:ext>
              </a:extLst>
            </p:cNvPr>
            <p:cNvSpPr>
              <a:spLocks noChangeArrowheads="1"/>
            </p:cNvSpPr>
            <p:nvPr/>
          </p:nvSpPr>
          <p:spPr bwMode="auto">
            <a:xfrm flipV="1">
              <a:off x="5025" y="1916"/>
              <a:ext cx="205"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4" name="AutoShape 74">
              <a:extLst>
                <a:ext uri="{FF2B5EF4-FFF2-40B4-BE49-F238E27FC236}">
                  <a16:creationId xmlns:a16="http://schemas.microsoft.com/office/drawing/2014/main" id="{CDB0D936-BA02-072F-C352-0D5F5EE26EF8}"/>
                </a:ext>
              </a:extLst>
            </p:cNvPr>
            <p:cNvSpPr>
              <a:spLocks noChangeArrowheads="1"/>
            </p:cNvSpPr>
            <p:nvPr/>
          </p:nvSpPr>
          <p:spPr bwMode="auto">
            <a:xfrm flipV="1">
              <a:off x="5298" y="1916"/>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5" name="AutoShape 75">
              <a:extLst>
                <a:ext uri="{FF2B5EF4-FFF2-40B4-BE49-F238E27FC236}">
                  <a16:creationId xmlns:a16="http://schemas.microsoft.com/office/drawing/2014/main" id="{345A2972-9B44-9B39-A63B-C4B149C36658}"/>
                </a:ext>
              </a:extLst>
            </p:cNvPr>
            <p:cNvSpPr>
              <a:spLocks noChangeArrowheads="1"/>
            </p:cNvSpPr>
            <p:nvPr/>
          </p:nvSpPr>
          <p:spPr bwMode="auto">
            <a:xfrm flipV="1">
              <a:off x="5505" y="1916"/>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6" name="AutoShape 76">
              <a:extLst>
                <a:ext uri="{FF2B5EF4-FFF2-40B4-BE49-F238E27FC236}">
                  <a16:creationId xmlns:a16="http://schemas.microsoft.com/office/drawing/2014/main" id="{32E4772A-8C57-E8CA-D75D-DFB1D67BFA2E}"/>
                </a:ext>
              </a:extLst>
            </p:cNvPr>
            <p:cNvSpPr>
              <a:spLocks noChangeArrowheads="1"/>
            </p:cNvSpPr>
            <p:nvPr/>
          </p:nvSpPr>
          <p:spPr bwMode="auto">
            <a:xfrm flipV="1">
              <a:off x="2279" y="1916"/>
              <a:ext cx="70"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7" name="AutoShape 77">
              <a:extLst>
                <a:ext uri="{FF2B5EF4-FFF2-40B4-BE49-F238E27FC236}">
                  <a16:creationId xmlns:a16="http://schemas.microsoft.com/office/drawing/2014/main" id="{F6BBB651-6CEC-74B4-5D6F-D5CC691C9C5C}"/>
                </a:ext>
              </a:extLst>
            </p:cNvPr>
            <p:cNvSpPr>
              <a:spLocks noChangeArrowheads="1"/>
            </p:cNvSpPr>
            <p:nvPr/>
          </p:nvSpPr>
          <p:spPr bwMode="auto">
            <a:xfrm flipV="1">
              <a:off x="2486" y="1916"/>
              <a:ext cx="138"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8" name="AutoShape 78">
              <a:extLst>
                <a:ext uri="{FF2B5EF4-FFF2-40B4-BE49-F238E27FC236}">
                  <a16:creationId xmlns:a16="http://schemas.microsoft.com/office/drawing/2014/main" id="{7908FFCA-20BD-3392-029F-E4DC92886D66}"/>
                </a:ext>
              </a:extLst>
            </p:cNvPr>
            <p:cNvSpPr>
              <a:spLocks noChangeArrowheads="1"/>
            </p:cNvSpPr>
            <p:nvPr/>
          </p:nvSpPr>
          <p:spPr bwMode="auto">
            <a:xfrm flipV="1">
              <a:off x="2898" y="1916"/>
              <a:ext cx="272"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9" name="AutoShape 79">
              <a:extLst>
                <a:ext uri="{FF2B5EF4-FFF2-40B4-BE49-F238E27FC236}">
                  <a16:creationId xmlns:a16="http://schemas.microsoft.com/office/drawing/2014/main" id="{DB886EE6-C9EE-C305-378B-3B399F3219BA}"/>
                </a:ext>
              </a:extLst>
            </p:cNvPr>
            <p:cNvSpPr>
              <a:spLocks noChangeArrowheads="1"/>
            </p:cNvSpPr>
            <p:nvPr/>
          </p:nvSpPr>
          <p:spPr bwMode="auto">
            <a:xfrm flipV="1">
              <a:off x="2692" y="1916"/>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0" name="AutoShape 80">
              <a:extLst>
                <a:ext uri="{FF2B5EF4-FFF2-40B4-BE49-F238E27FC236}">
                  <a16:creationId xmlns:a16="http://schemas.microsoft.com/office/drawing/2014/main" id="{AFC1A159-BE44-8C24-B49E-3E90B9C89635}"/>
                </a:ext>
              </a:extLst>
            </p:cNvPr>
            <p:cNvSpPr>
              <a:spLocks noChangeArrowheads="1"/>
            </p:cNvSpPr>
            <p:nvPr/>
          </p:nvSpPr>
          <p:spPr bwMode="auto">
            <a:xfrm flipV="1">
              <a:off x="3242" y="2155"/>
              <a:ext cx="136"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1" name="AutoShape 81">
              <a:extLst>
                <a:ext uri="{FF2B5EF4-FFF2-40B4-BE49-F238E27FC236}">
                  <a16:creationId xmlns:a16="http://schemas.microsoft.com/office/drawing/2014/main" id="{AB20172D-928C-12AD-6DCD-7B04D78BF12C}"/>
                </a:ext>
              </a:extLst>
            </p:cNvPr>
            <p:cNvSpPr>
              <a:spLocks noChangeArrowheads="1"/>
            </p:cNvSpPr>
            <p:nvPr/>
          </p:nvSpPr>
          <p:spPr bwMode="auto">
            <a:xfrm flipV="1">
              <a:off x="3448" y="2155"/>
              <a:ext cx="137"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2" name="AutoShape 82">
              <a:extLst>
                <a:ext uri="{FF2B5EF4-FFF2-40B4-BE49-F238E27FC236}">
                  <a16:creationId xmlns:a16="http://schemas.microsoft.com/office/drawing/2014/main" id="{1E8075F1-64BD-B549-4EA5-41089F3E9E2C}"/>
                </a:ext>
              </a:extLst>
            </p:cNvPr>
            <p:cNvSpPr>
              <a:spLocks noChangeArrowheads="1"/>
            </p:cNvSpPr>
            <p:nvPr/>
          </p:nvSpPr>
          <p:spPr bwMode="auto">
            <a:xfrm flipV="1">
              <a:off x="3997" y="2155"/>
              <a:ext cx="273"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3" name="AutoShape 83">
              <a:extLst>
                <a:ext uri="{FF2B5EF4-FFF2-40B4-BE49-F238E27FC236}">
                  <a16:creationId xmlns:a16="http://schemas.microsoft.com/office/drawing/2014/main" id="{80BAEEEA-0326-9E08-80C5-6F2920FC71C0}"/>
                </a:ext>
              </a:extLst>
            </p:cNvPr>
            <p:cNvSpPr>
              <a:spLocks noChangeArrowheads="1"/>
            </p:cNvSpPr>
            <p:nvPr/>
          </p:nvSpPr>
          <p:spPr bwMode="auto">
            <a:xfrm flipV="1">
              <a:off x="3655" y="2155"/>
              <a:ext cx="271"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4" name="AutoShape 84">
              <a:extLst>
                <a:ext uri="{FF2B5EF4-FFF2-40B4-BE49-F238E27FC236}">
                  <a16:creationId xmlns:a16="http://schemas.microsoft.com/office/drawing/2014/main" id="{93A9303F-26E4-AAF9-4752-9D644BD7F899}"/>
                </a:ext>
              </a:extLst>
            </p:cNvPr>
            <p:cNvSpPr>
              <a:spLocks noChangeArrowheads="1"/>
            </p:cNvSpPr>
            <p:nvPr/>
          </p:nvSpPr>
          <p:spPr bwMode="auto">
            <a:xfrm flipV="1">
              <a:off x="4338" y="2155"/>
              <a:ext cx="137"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AutoShape 85">
              <a:extLst>
                <a:ext uri="{FF2B5EF4-FFF2-40B4-BE49-F238E27FC236}">
                  <a16:creationId xmlns:a16="http://schemas.microsoft.com/office/drawing/2014/main" id="{E751A61C-B66A-675C-C777-B7766C872A71}"/>
                </a:ext>
              </a:extLst>
            </p:cNvPr>
            <p:cNvSpPr>
              <a:spLocks noChangeArrowheads="1"/>
            </p:cNvSpPr>
            <p:nvPr/>
          </p:nvSpPr>
          <p:spPr bwMode="auto">
            <a:xfrm flipV="1">
              <a:off x="4545" y="2155"/>
              <a:ext cx="138"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AutoShape 86">
              <a:extLst>
                <a:ext uri="{FF2B5EF4-FFF2-40B4-BE49-F238E27FC236}">
                  <a16:creationId xmlns:a16="http://schemas.microsoft.com/office/drawing/2014/main" id="{EDDFEA5B-4D16-64EE-31A6-9EA3056415AE}"/>
                </a:ext>
              </a:extLst>
            </p:cNvPr>
            <p:cNvSpPr>
              <a:spLocks noChangeArrowheads="1"/>
            </p:cNvSpPr>
            <p:nvPr/>
          </p:nvSpPr>
          <p:spPr bwMode="auto">
            <a:xfrm flipV="1">
              <a:off x="4750" y="2155"/>
              <a:ext cx="340"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7" name="AutoShape 87">
              <a:extLst>
                <a:ext uri="{FF2B5EF4-FFF2-40B4-BE49-F238E27FC236}">
                  <a16:creationId xmlns:a16="http://schemas.microsoft.com/office/drawing/2014/main" id="{BC8EC457-F510-975A-9CF3-3E8FF8F7A1D2}"/>
                </a:ext>
              </a:extLst>
            </p:cNvPr>
            <p:cNvSpPr>
              <a:spLocks noChangeArrowheads="1"/>
            </p:cNvSpPr>
            <p:nvPr/>
          </p:nvSpPr>
          <p:spPr bwMode="auto">
            <a:xfrm flipV="1">
              <a:off x="5162" y="2155"/>
              <a:ext cx="71"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8" name="AutoShape 88">
              <a:extLst>
                <a:ext uri="{FF2B5EF4-FFF2-40B4-BE49-F238E27FC236}">
                  <a16:creationId xmlns:a16="http://schemas.microsoft.com/office/drawing/2014/main" id="{669E2728-38BC-F186-ABF6-50E93348AEC5}"/>
                </a:ext>
              </a:extLst>
            </p:cNvPr>
            <p:cNvSpPr>
              <a:spLocks noChangeArrowheads="1"/>
            </p:cNvSpPr>
            <p:nvPr/>
          </p:nvSpPr>
          <p:spPr bwMode="auto">
            <a:xfrm flipV="1">
              <a:off x="5435" y="3102"/>
              <a:ext cx="206" cy="159"/>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9" name="AutoShape 89">
              <a:extLst>
                <a:ext uri="{FF2B5EF4-FFF2-40B4-BE49-F238E27FC236}">
                  <a16:creationId xmlns:a16="http://schemas.microsoft.com/office/drawing/2014/main" id="{59C6275D-3EDD-2373-C02A-27683C894C4F}"/>
                </a:ext>
              </a:extLst>
            </p:cNvPr>
            <p:cNvSpPr>
              <a:spLocks noChangeArrowheads="1"/>
            </p:cNvSpPr>
            <p:nvPr/>
          </p:nvSpPr>
          <p:spPr bwMode="auto">
            <a:xfrm flipV="1">
              <a:off x="5505" y="2155"/>
              <a:ext cx="138"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0" name="AutoShape 90">
              <a:extLst>
                <a:ext uri="{FF2B5EF4-FFF2-40B4-BE49-F238E27FC236}">
                  <a16:creationId xmlns:a16="http://schemas.microsoft.com/office/drawing/2014/main" id="{E2149ACE-0377-2E5D-0731-0709C17E351D}"/>
                </a:ext>
              </a:extLst>
            </p:cNvPr>
            <p:cNvSpPr>
              <a:spLocks noChangeArrowheads="1"/>
            </p:cNvSpPr>
            <p:nvPr/>
          </p:nvSpPr>
          <p:spPr bwMode="auto">
            <a:xfrm flipV="1">
              <a:off x="2349" y="2155"/>
              <a:ext cx="70"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1" name="AutoShape 91">
              <a:extLst>
                <a:ext uri="{FF2B5EF4-FFF2-40B4-BE49-F238E27FC236}">
                  <a16:creationId xmlns:a16="http://schemas.microsoft.com/office/drawing/2014/main" id="{59198E78-3395-2468-686D-BD77D189624C}"/>
                </a:ext>
              </a:extLst>
            </p:cNvPr>
            <p:cNvSpPr>
              <a:spLocks noChangeArrowheads="1"/>
            </p:cNvSpPr>
            <p:nvPr/>
          </p:nvSpPr>
          <p:spPr bwMode="auto">
            <a:xfrm flipV="1">
              <a:off x="2487" y="2155"/>
              <a:ext cx="138"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2" name="AutoShape 92">
              <a:extLst>
                <a:ext uri="{FF2B5EF4-FFF2-40B4-BE49-F238E27FC236}">
                  <a16:creationId xmlns:a16="http://schemas.microsoft.com/office/drawing/2014/main" id="{0D3261B2-2C96-BA35-CAC8-1ADAE605AD45}"/>
                </a:ext>
              </a:extLst>
            </p:cNvPr>
            <p:cNvSpPr>
              <a:spLocks noChangeArrowheads="1"/>
            </p:cNvSpPr>
            <p:nvPr/>
          </p:nvSpPr>
          <p:spPr bwMode="auto">
            <a:xfrm flipV="1">
              <a:off x="2899" y="2155"/>
              <a:ext cx="272"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3" name="AutoShape 93">
              <a:extLst>
                <a:ext uri="{FF2B5EF4-FFF2-40B4-BE49-F238E27FC236}">
                  <a16:creationId xmlns:a16="http://schemas.microsoft.com/office/drawing/2014/main" id="{95255183-E657-3631-09E4-DF0862939F24}"/>
                </a:ext>
              </a:extLst>
            </p:cNvPr>
            <p:cNvSpPr>
              <a:spLocks noChangeArrowheads="1"/>
            </p:cNvSpPr>
            <p:nvPr/>
          </p:nvSpPr>
          <p:spPr bwMode="auto">
            <a:xfrm flipV="1">
              <a:off x="2694" y="2155"/>
              <a:ext cx="136"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4" name="AutoShape 94">
              <a:extLst>
                <a:ext uri="{FF2B5EF4-FFF2-40B4-BE49-F238E27FC236}">
                  <a16:creationId xmlns:a16="http://schemas.microsoft.com/office/drawing/2014/main" id="{C7FC32DC-152B-56CA-AA00-40446B5A6597}"/>
                </a:ext>
              </a:extLst>
            </p:cNvPr>
            <p:cNvSpPr>
              <a:spLocks noChangeArrowheads="1"/>
            </p:cNvSpPr>
            <p:nvPr/>
          </p:nvSpPr>
          <p:spPr bwMode="auto">
            <a:xfrm flipV="1">
              <a:off x="3172" y="2391"/>
              <a:ext cx="206"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5" name="AutoShape 95">
              <a:extLst>
                <a:ext uri="{FF2B5EF4-FFF2-40B4-BE49-F238E27FC236}">
                  <a16:creationId xmlns:a16="http://schemas.microsoft.com/office/drawing/2014/main" id="{E56358AF-35EE-5B9E-580B-CF8C28961186}"/>
                </a:ext>
              </a:extLst>
            </p:cNvPr>
            <p:cNvSpPr>
              <a:spLocks noChangeArrowheads="1"/>
            </p:cNvSpPr>
            <p:nvPr/>
          </p:nvSpPr>
          <p:spPr bwMode="auto">
            <a:xfrm flipV="1">
              <a:off x="3448" y="2391"/>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6" name="AutoShape 96">
              <a:extLst>
                <a:ext uri="{FF2B5EF4-FFF2-40B4-BE49-F238E27FC236}">
                  <a16:creationId xmlns:a16="http://schemas.microsoft.com/office/drawing/2014/main" id="{9D36BBE9-E497-50E0-3245-AA9343999B48}"/>
                </a:ext>
              </a:extLst>
            </p:cNvPr>
            <p:cNvSpPr>
              <a:spLocks noChangeArrowheads="1"/>
            </p:cNvSpPr>
            <p:nvPr/>
          </p:nvSpPr>
          <p:spPr bwMode="auto">
            <a:xfrm flipV="1">
              <a:off x="3859" y="2391"/>
              <a:ext cx="273"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7" name="AutoShape 97">
              <a:extLst>
                <a:ext uri="{FF2B5EF4-FFF2-40B4-BE49-F238E27FC236}">
                  <a16:creationId xmlns:a16="http://schemas.microsoft.com/office/drawing/2014/main" id="{93D03CF1-F848-69AA-34BA-2697E9FCE6AF}"/>
                </a:ext>
              </a:extLst>
            </p:cNvPr>
            <p:cNvSpPr>
              <a:spLocks noChangeArrowheads="1"/>
            </p:cNvSpPr>
            <p:nvPr/>
          </p:nvSpPr>
          <p:spPr bwMode="auto">
            <a:xfrm flipV="1">
              <a:off x="3654" y="2391"/>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8" name="AutoShape 98">
              <a:extLst>
                <a:ext uri="{FF2B5EF4-FFF2-40B4-BE49-F238E27FC236}">
                  <a16:creationId xmlns:a16="http://schemas.microsoft.com/office/drawing/2014/main" id="{76602E50-304C-96D4-D49B-B46D8F3F8FBF}"/>
                </a:ext>
              </a:extLst>
            </p:cNvPr>
            <p:cNvSpPr>
              <a:spLocks noChangeArrowheads="1"/>
            </p:cNvSpPr>
            <p:nvPr/>
          </p:nvSpPr>
          <p:spPr bwMode="auto">
            <a:xfrm flipV="1">
              <a:off x="4204" y="2391"/>
              <a:ext cx="272"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9" name="AutoShape 99">
              <a:extLst>
                <a:ext uri="{FF2B5EF4-FFF2-40B4-BE49-F238E27FC236}">
                  <a16:creationId xmlns:a16="http://schemas.microsoft.com/office/drawing/2014/main" id="{2D0BAF34-40F3-26D2-198D-408D1F715C2B}"/>
                </a:ext>
              </a:extLst>
            </p:cNvPr>
            <p:cNvSpPr>
              <a:spLocks noChangeArrowheads="1"/>
            </p:cNvSpPr>
            <p:nvPr/>
          </p:nvSpPr>
          <p:spPr bwMode="auto">
            <a:xfrm flipV="1">
              <a:off x="4545" y="2391"/>
              <a:ext cx="138"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0" name="AutoShape 100">
              <a:extLst>
                <a:ext uri="{FF2B5EF4-FFF2-40B4-BE49-F238E27FC236}">
                  <a16:creationId xmlns:a16="http://schemas.microsoft.com/office/drawing/2014/main" id="{736C35A2-8C34-B7EB-91D8-FB5C00CBA2DC}"/>
                </a:ext>
              </a:extLst>
            </p:cNvPr>
            <p:cNvSpPr>
              <a:spLocks noChangeArrowheads="1"/>
            </p:cNvSpPr>
            <p:nvPr/>
          </p:nvSpPr>
          <p:spPr bwMode="auto">
            <a:xfrm flipV="1">
              <a:off x="4752" y="2391"/>
              <a:ext cx="205"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1" name="AutoShape 101">
              <a:extLst>
                <a:ext uri="{FF2B5EF4-FFF2-40B4-BE49-F238E27FC236}">
                  <a16:creationId xmlns:a16="http://schemas.microsoft.com/office/drawing/2014/main" id="{D93AB807-15EF-4D50-90B0-A0D3977E8515}"/>
                </a:ext>
              </a:extLst>
            </p:cNvPr>
            <p:cNvSpPr>
              <a:spLocks noChangeArrowheads="1"/>
            </p:cNvSpPr>
            <p:nvPr/>
          </p:nvSpPr>
          <p:spPr bwMode="auto">
            <a:xfrm flipV="1">
              <a:off x="5025" y="2391"/>
              <a:ext cx="206"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2" name="AutoShape 102">
              <a:extLst>
                <a:ext uri="{FF2B5EF4-FFF2-40B4-BE49-F238E27FC236}">
                  <a16:creationId xmlns:a16="http://schemas.microsoft.com/office/drawing/2014/main" id="{56F752C0-0E0B-0E6E-8E3B-3B5E0E841F99}"/>
                </a:ext>
              </a:extLst>
            </p:cNvPr>
            <p:cNvSpPr>
              <a:spLocks noChangeArrowheads="1"/>
            </p:cNvSpPr>
            <p:nvPr/>
          </p:nvSpPr>
          <p:spPr bwMode="auto">
            <a:xfrm flipV="1">
              <a:off x="5298" y="2391"/>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3" name="AutoShape 103">
              <a:extLst>
                <a:ext uri="{FF2B5EF4-FFF2-40B4-BE49-F238E27FC236}">
                  <a16:creationId xmlns:a16="http://schemas.microsoft.com/office/drawing/2014/main" id="{C6BB7694-3515-0409-A6EE-0EC178E5F157}"/>
                </a:ext>
              </a:extLst>
            </p:cNvPr>
            <p:cNvSpPr>
              <a:spLocks noChangeArrowheads="1"/>
            </p:cNvSpPr>
            <p:nvPr/>
          </p:nvSpPr>
          <p:spPr bwMode="auto">
            <a:xfrm flipV="1">
              <a:off x="5505" y="2391"/>
              <a:ext cx="138"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4" name="AutoShape 104">
              <a:extLst>
                <a:ext uri="{FF2B5EF4-FFF2-40B4-BE49-F238E27FC236}">
                  <a16:creationId xmlns:a16="http://schemas.microsoft.com/office/drawing/2014/main" id="{05ED7690-9F1A-A1DF-B2A5-DDA1EE0E9541}"/>
                </a:ext>
              </a:extLst>
            </p:cNvPr>
            <p:cNvSpPr>
              <a:spLocks noChangeArrowheads="1"/>
            </p:cNvSpPr>
            <p:nvPr/>
          </p:nvSpPr>
          <p:spPr bwMode="auto">
            <a:xfrm flipV="1">
              <a:off x="2349" y="2391"/>
              <a:ext cx="70"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5" name="AutoShape 105">
              <a:extLst>
                <a:ext uri="{FF2B5EF4-FFF2-40B4-BE49-F238E27FC236}">
                  <a16:creationId xmlns:a16="http://schemas.microsoft.com/office/drawing/2014/main" id="{2805E77C-EFB7-21D9-5D71-BF3668E78AD5}"/>
                </a:ext>
              </a:extLst>
            </p:cNvPr>
            <p:cNvSpPr>
              <a:spLocks noChangeArrowheads="1"/>
            </p:cNvSpPr>
            <p:nvPr/>
          </p:nvSpPr>
          <p:spPr bwMode="auto">
            <a:xfrm flipV="1">
              <a:off x="2486" y="2391"/>
              <a:ext cx="69"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6" name="AutoShape 106">
              <a:extLst>
                <a:ext uri="{FF2B5EF4-FFF2-40B4-BE49-F238E27FC236}">
                  <a16:creationId xmlns:a16="http://schemas.microsoft.com/office/drawing/2014/main" id="{067525C3-FB2F-E389-EF1D-63963965371C}"/>
                </a:ext>
              </a:extLst>
            </p:cNvPr>
            <p:cNvSpPr>
              <a:spLocks noChangeArrowheads="1"/>
            </p:cNvSpPr>
            <p:nvPr/>
          </p:nvSpPr>
          <p:spPr bwMode="auto">
            <a:xfrm flipV="1">
              <a:off x="2898" y="2391"/>
              <a:ext cx="205"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7" name="AutoShape 107">
              <a:extLst>
                <a:ext uri="{FF2B5EF4-FFF2-40B4-BE49-F238E27FC236}">
                  <a16:creationId xmlns:a16="http://schemas.microsoft.com/office/drawing/2014/main" id="{7F3A4065-EFB1-AABB-5693-00D7727CB863}"/>
                </a:ext>
              </a:extLst>
            </p:cNvPr>
            <p:cNvSpPr>
              <a:spLocks noChangeArrowheads="1"/>
            </p:cNvSpPr>
            <p:nvPr/>
          </p:nvSpPr>
          <p:spPr bwMode="auto">
            <a:xfrm flipV="1">
              <a:off x="2624" y="2391"/>
              <a:ext cx="204"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8" name="AutoShape 108">
              <a:extLst>
                <a:ext uri="{FF2B5EF4-FFF2-40B4-BE49-F238E27FC236}">
                  <a16:creationId xmlns:a16="http://schemas.microsoft.com/office/drawing/2014/main" id="{2C614EDE-BBEC-0A2B-4E9C-3479D97C51CB}"/>
                </a:ext>
              </a:extLst>
            </p:cNvPr>
            <p:cNvSpPr>
              <a:spLocks noChangeArrowheads="1"/>
            </p:cNvSpPr>
            <p:nvPr/>
          </p:nvSpPr>
          <p:spPr bwMode="auto">
            <a:xfrm flipV="1">
              <a:off x="3172" y="2629"/>
              <a:ext cx="206"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9" name="AutoShape 109">
              <a:extLst>
                <a:ext uri="{FF2B5EF4-FFF2-40B4-BE49-F238E27FC236}">
                  <a16:creationId xmlns:a16="http://schemas.microsoft.com/office/drawing/2014/main" id="{D54DE6F3-A6F3-98C6-F624-FDB7A4B33CFD}"/>
                </a:ext>
              </a:extLst>
            </p:cNvPr>
            <p:cNvSpPr>
              <a:spLocks noChangeArrowheads="1"/>
            </p:cNvSpPr>
            <p:nvPr/>
          </p:nvSpPr>
          <p:spPr bwMode="auto">
            <a:xfrm flipV="1">
              <a:off x="3448" y="2629"/>
              <a:ext cx="137"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0" name="AutoShape 110">
              <a:extLst>
                <a:ext uri="{FF2B5EF4-FFF2-40B4-BE49-F238E27FC236}">
                  <a16:creationId xmlns:a16="http://schemas.microsoft.com/office/drawing/2014/main" id="{4DD6A81B-5CF4-F4B3-363B-6A37DB8768E5}"/>
                </a:ext>
              </a:extLst>
            </p:cNvPr>
            <p:cNvSpPr>
              <a:spLocks noChangeArrowheads="1"/>
            </p:cNvSpPr>
            <p:nvPr/>
          </p:nvSpPr>
          <p:spPr bwMode="auto">
            <a:xfrm flipV="1">
              <a:off x="3654" y="2629"/>
              <a:ext cx="137"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1" name="AutoShape 111">
              <a:extLst>
                <a:ext uri="{FF2B5EF4-FFF2-40B4-BE49-F238E27FC236}">
                  <a16:creationId xmlns:a16="http://schemas.microsoft.com/office/drawing/2014/main" id="{2CCED1FF-A605-A47D-326E-DFAEAE3526AD}"/>
                </a:ext>
              </a:extLst>
            </p:cNvPr>
            <p:cNvSpPr>
              <a:spLocks noChangeArrowheads="1"/>
            </p:cNvSpPr>
            <p:nvPr/>
          </p:nvSpPr>
          <p:spPr bwMode="auto">
            <a:xfrm flipV="1">
              <a:off x="2349" y="2629"/>
              <a:ext cx="70"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2" name="AutoShape 112">
              <a:extLst>
                <a:ext uri="{FF2B5EF4-FFF2-40B4-BE49-F238E27FC236}">
                  <a16:creationId xmlns:a16="http://schemas.microsoft.com/office/drawing/2014/main" id="{17D6B0EB-89DA-CEC0-C976-C27143CD8658}"/>
                </a:ext>
              </a:extLst>
            </p:cNvPr>
            <p:cNvSpPr>
              <a:spLocks noChangeArrowheads="1"/>
            </p:cNvSpPr>
            <p:nvPr/>
          </p:nvSpPr>
          <p:spPr bwMode="auto">
            <a:xfrm flipV="1">
              <a:off x="2486" y="2629"/>
              <a:ext cx="69"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3" name="AutoShape 113">
              <a:extLst>
                <a:ext uri="{FF2B5EF4-FFF2-40B4-BE49-F238E27FC236}">
                  <a16:creationId xmlns:a16="http://schemas.microsoft.com/office/drawing/2014/main" id="{39EE851E-B63E-9AF8-98C7-7783C0F31D6F}"/>
                </a:ext>
              </a:extLst>
            </p:cNvPr>
            <p:cNvSpPr>
              <a:spLocks noChangeArrowheads="1"/>
            </p:cNvSpPr>
            <p:nvPr/>
          </p:nvSpPr>
          <p:spPr bwMode="auto">
            <a:xfrm flipV="1">
              <a:off x="2898" y="2629"/>
              <a:ext cx="205"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4" name="AutoShape 114">
              <a:extLst>
                <a:ext uri="{FF2B5EF4-FFF2-40B4-BE49-F238E27FC236}">
                  <a16:creationId xmlns:a16="http://schemas.microsoft.com/office/drawing/2014/main" id="{100B332A-DB7C-4645-A6CB-EEE67E0890C1}"/>
                </a:ext>
              </a:extLst>
            </p:cNvPr>
            <p:cNvSpPr>
              <a:spLocks noChangeArrowheads="1"/>
            </p:cNvSpPr>
            <p:nvPr/>
          </p:nvSpPr>
          <p:spPr bwMode="auto">
            <a:xfrm flipV="1">
              <a:off x="2624" y="2629"/>
              <a:ext cx="204"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5" name="AutoShape 115">
              <a:extLst>
                <a:ext uri="{FF2B5EF4-FFF2-40B4-BE49-F238E27FC236}">
                  <a16:creationId xmlns:a16="http://schemas.microsoft.com/office/drawing/2014/main" id="{4E9D5480-78BD-A869-D525-368E81F5DEAE}"/>
                </a:ext>
              </a:extLst>
            </p:cNvPr>
            <p:cNvSpPr>
              <a:spLocks noChangeArrowheads="1"/>
            </p:cNvSpPr>
            <p:nvPr/>
          </p:nvSpPr>
          <p:spPr bwMode="auto">
            <a:xfrm flipV="1">
              <a:off x="3856" y="2629"/>
              <a:ext cx="139"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6" name="AutoShape 116">
              <a:extLst>
                <a:ext uri="{FF2B5EF4-FFF2-40B4-BE49-F238E27FC236}">
                  <a16:creationId xmlns:a16="http://schemas.microsoft.com/office/drawing/2014/main" id="{7A6CB51C-9F29-FBE4-A964-602C73E32EF8}"/>
                </a:ext>
              </a:extLst>
            </p:cNvPr>
            <p:cNvSpPr>
              <a:spLocks noChangeArrowheads="1"/>
            </p:cNvSpPr>
            <p:nvPr/>
          </p:nvSpPr>
          <p:spPr bwMode="auto">
            <a:xfrm flipV="1">
              <a:off x="2966" y="2865"/>
              <a:ext cx="138"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7" name="AutoShape 117">
              <a:extLst>
                <a:ext uri="{FF2B5EF4-FFF2-40B4-BE49-F238E27FC236}">
                  <a16:creationId xmlns:a16="http://schemas.microsoft.com/office/drawing/2014/main" id="{E0D4A068-2286-10D9-317C-0DBE24B5D2A1}"/>
                </a:ext>
              </a:extLst>
            </p:cNvPr>
            <p:cNvSpPr>
              <a:spLocks noChangeArrowheads="1"/>
            </p:cNvSpPr>
            <p:nvPr/>
          </p:nvSpPr>
          <p:spPr bwMode="auto">
            <a:xfrm flipV="1">
              <a:off x="3378" y="2865"/>
              <a:ext cx="273"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8" name="AutoShape 118">
              <a:extLst>
                <a:ext uri="{FF2B5EF4-FFF2-40B4-BE49-F238E27FC236}">
                  <a16:creationId xmlns:a16="http://schemas.microsoft.com/office/drawing/2014/main" id="{FC564D6A-937D-0017-13E6-DF4A200EE496}"/>
                </a:ext>
              </a:extLst>
            </p:cNvPr>
            <p:cNvSpPr>
              <a:spLocks noChangeArrowheads="1"/>
            </p:cNvSpPr>
            <p:nvPr/>
          </p:nvSpPr>
          <p:spPr bwMode="auto">
            <a:xfrm flipV="1">
              <a:off x="3172" y="2865"/>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9" name="AutoShape 119">
              <a:extLst>
                <a:ext uri="{FF2B5EF4-FFF2-40B4-BE49-F238E27FC236}">
                  <a16:creationId xmlns:a16="http://schemas.microsoft.com/office/drawing/2014/main" id="{F7C860F8-4C6E-CFD6-9B73-CEFEDCBB8D2B}"/>
                </a:ext>
              </a:extLst>
            </p:cNvPr>
            <p:cNvSpPr>
              <a:spLocks noChangeArrowheads="1"/>
            </p:cNvSpPr>
            <p:nvPr/>
          </p:nvSpPr>
          <p:spPr bwMode="auto">
            <a:xfrm flipV="1">
              <a:off x="3723" y="2865"/>
              <a:ext cx="272"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0" name="AutoShape 120">
              <a:extLst>
                <a:ext uri="{FF2B5EF4-FFF2-40B4-BE49-F238E27FC236}">
                  <a16:creationId xmlns:a16="http://schemas.microsoft.com/office/drawing/2014/main" id="{5D9CA32B-8858-A342-6246-DB3300CE28E4}"/>
                </a:ext>
              </a:extLst>
            </p:cNvPr>
            <p:cNvSpPr>
              <a:spLocks noChangeArrowheads="1"/>
            </p:cNvSpPr>
            <p:nvPr/>
          </p:nvSpPr>
          <p:spPr bwMode="auto">
            <a:xfrm flipV="1">
              <a:off x="2349" y="2865"/>
              <a:ext cx="136"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1" name="AutoShape 121">
              <a:extLst>
                <a:ext uri="{FF2B5EF4-FFF2-40B4-BE49-F238E27FC236}">
                  <a16:creationId xmlns:a16="http://schemas.microsoft.com/office/drawing/2014/main" id="{B4D7B5DA-C1A3-077F-CC8E-91E222CA5FCF}"/>
                </a:ext>
              </a:extLst>
            </p:cNvPr>
            <p:cNvSpPr>
              <a:spLocks noChangeArrowheads="1"/>
            </p:cNvSpPr>
            <p:nvPr/>
          </p:nvSpPr>
          <p:spPr bwMode="auto">
            <a:xfrm flipV="1">
              <a:off x="2555" y="2865"/>
              <a:ext cx="69"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2" name="AutoShape 122">
              <a:extLst>
                <a:ext uri="{FF2B5EF4-FFF2-40B4-BE49-F238E27FC236}">
                  <a16:creationId xmlns:a16="http://schemas.microsoft.com/office/drawing/2014/main" id="{95D4BDFD-9EF3-9EA7-7542-79099752B3D0}"/>
                </a:ext>
              </a:extLst>
            </p:cNvPr>
            <p:cNvSpPr>
              <a:spLocks noChangeArrowheads="1"/>
            </p:cNvSpPr>
            <p:nvPr/>
          </p:nvSpPr>
          <p:spPr bwMode="auto">
            <a:xfrm flipV="1">
              <a:off x="2692" y="2865"/>
              <a:ext cx="205"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3" name="AutoShape 123">
              <a:extLst>
                <a:ext uri="{FF2B5EF4-FFF2-40B4-BE49-F238E27FC236}">
                  <a16:creationId xmlns:a16="http://schemas.microsoft.com/office/drawing/2014/main" id="{D366E786-1573-7921-2AE8-1CF068F58668}"/>
                </a:ext>
              </a:extLst>
            </p:cNvPr>
            <p:cNvSpPr>
              <a:spLocks noChangeArrowheads="1"/>
            </p:cNvSpPr>
            <p:nvPr/>
          </p:nvSpPr>
          <p:spPr bwMode="auto">
            <a:xfrm flipV="1">
              <a:off x="3378" y="3102"/>
              <a:ext cx="205" cy="159"/>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4" name="AutoShape 124">
              <a:extLst>
                <a:ext uri="{FF2B5EF4-FFF2-40B4-BE49-F238E27FC236}">
                  <a16:creationId xmlns:a16="http://schemas.microsoft.com/office/drawing/2014/main" id="{F41B48F0-240C-724D-9D1B-AF9E8CB25174}"/>
                </a:ext>
              </a:extLst>
            </p:cNvPr>
            <p:cNvSpPr>
              <a:spLocks noChangeArrowheads="1"/>
            </p:cNvSpPr>
            <p:nvPr/>
          </p:nvSpPr>
          <p:spPr bwMode="auto">
            <a:xfrm flipV="1">
              <a:off x="3652" y="3102"/>
              <a:ext cx="137" cy="159"/>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5" name="AutoShape 125">
              <a:extLst>
                <a:ext uri="{FF2B5EF4-FFF2-40B4-BE49-F238E27FC236}">
                  <a16:creationId xmlns:a16="http://schemas.microsoft.com/office/drawing/2014/main" id="{08B13392-9B44-6417-D654-E7B5383EFFB4}"/>
                </a:ext>
              </a:extLst>
            </p:cNvPr>
            <p:cNvSpPr>
              <a:spLocks noChangeArrowheads="1"/>
            </p:cNvSpPr>
            <p:nvPr/>
          </p:nvSpPr>
          <p:spPr bwMode="auto">
            <a:xfrm flipV="1">
              <a:off x="3857" y="3102"/>
              <a:ext cx="138" cy="159"/>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6" name="AutoShape 126">
              <a:extLst>
                <a:ext uri="{FF2B5EF4-FFF2-40B4-BE49-F238E27FC236}">
                  <a16:creationId xmlns:a16="http://schemas.microsoft.com/office/drawing/2014/main" id="{AB5CFE6A-8CBB-1FD5-064C-3575DD0E9DB5}"/>
                </a:ext>
              </a:extLst>
            </p:cNvPr>
            <p:cNvSpPr>
              <a:spLocks noChangeArrowheads="1"/>
            </p:cNvSpPr>
            <p:nvPr/>
          </p:nvSpPr>
          <p:spPr bwMode="auto">
            <a:xfrm flipV="1">
              <a:off x="2280" y="3102"/>
              <a:ext cx="137" cy="159"/>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7" name="AutoShape 127">
              <a:extLst>
                <a:ext uri="{FF2B5EF4-FFF2-40B4-BE49-F238E27FC236}">
                  <a16:creationId xmlns:a16="http://schemas.microsoft.com/office/drawing/2014/main" id="{7575D0B1-46D1-138E-7E63-588BB87F2D9F}"/>
                </a:ext>
              </a:extLst>
            </p:cNvPr>
            <p:cNvSpPr>
              <a:spLocks noChangeArrowheads="1"/>
            </p:cNvSpPr>
            <p:nvPr/>
          </p:nvSpPr>
          <p:spPr bwMode="auto">
            <a:xfrm flipV="1">
              <a:off x="2692" y="3102"/>
              <a:ext cx="273" cy="159"/>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8" name="AutoShape 128">
              <a:extLst>
                <a:ext uri="{FF2B5EF4-FFF2-40B4-BE49-F238E27FC236}">
                  <a16:creationId xmlns:a16="http://schemas.microsoft.com/office/drawing/2014/main" id="{01949E4F-6656-3718-B5DE-8AF9CD898018}"/>
                </a:ext>
              </a:extLst>
            </p:cNvPr>
            <p:cNvSpPr>
              <a:spLocks noChangeArrowheads="1"/>
            </p:cNvSpPr>
            <p:nvPr/>
          </p:nvSpPr>
          <p:spPr bwMode="auto">
            <a:xfrm flipV="1">
              <a:off x="2486" y="3102"/>
              <a:ext cx="138" cy="159"/>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9" name="AutoShape 129">
              <a:extLst>
                <a:ext uri="{FF2B5EF4-FFF2-40B4-BE49-F238E27FC236}">
                  <a16:creationId xmlns:a16="http://schemas.microsoft.com/office/drawing/2014/main" id="{A95B1F71-46D0-143E-0C40-5F1223F3F94D}"/>
                </a:ext>
              </a:extLst>
            </p:cNvPr>
            <p:cNvSpPr>
              <a:spLocks noChangeArrowheads="1"/>
            </p:cNvSpPr>
            <p:nvPr/>
          </p:nvSpPr>
          <p:spPr bwMode="auto">
            <a:xfrm flipV="1">
              <a:off x="3037" y="3102"/>
              <a:ext cx="272" cy="159"/>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0" name="AutoShape 130">
              <a:extLst>
                <a:ext uri="{FF2B5EF4-FFF2-40B4-BE49-F238E27FC236}">
                  <a16:creationId xmlns:a16="http://schemas.microsoft.com/office/drawing/2014/main" id="{752F424D-9F65-FB9E-F784-B43C7122E24F}"/>
                </a:ext>
              </a:extLst>
            </p:cNvPr>
            <p:cNvSpPr>
              <a:spLocks noChangeArrowheads="1"/>
            </p:cNvSpPr>
            <p:nvPr/>
          </p:nvSpPr>
          <p:spPr bwMode="auto">
            <a:xfrm flipV="1">
              <a:off x="3378" y="3340"/>
              <a:ext cx="206"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1" name="AutoShape 131">
              <a:extLst>
                <a:ext uri="{FF2B5EF4-FFF2-40B4-BE49-F238E27FC236}">
                  <a16:creationId xmlns:a16="http://schemas.microsoft.com/office/drawing/2014/main" id="{511CA83F-24BC-A084-CE65-FBC247753374}"/>
                </a:ext>
              </a:extLst>
            </p:cNvPr>
            <p:cNvSpPr>
              <a:spLocks noChangeArrowheads="1"/>
            </p:cNvSpPr>
            <p:nvPr/>
          </p:nvSpPr>
          <p:spPr bwMode="auto">
            <a:xfrm flipV="1">
              <a:off x="3654" y="3340"/>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2" name="AutoShape 132">
              <a:extLst>
                <a:ext uri="{FF2B5EF4-FFF2-40B4-BE49-F238E27FC236}">
                  <a16:creationId xmlns:a16="http://schemas.microsoft.com/office/drawing/2014/main" id="{CFC0CDFE-2D47-B7E5-93EE-6A60B6FC9A51}"/>
                </a:ext>
              </a:extLst>
            </p:cNvPr>
            <p:cNvSpPr>
              <a:spLocks noChangeArrowheads="1"/>
            </p:cNvSpPr>
            <p:nvPr/>
          </p:nvSpPr>
          <p:spPr bwMode="auto">
            <a:xfrm flipV="1">
              <a:off x="3859" y="3340"/>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3" name="AutoShape 133">
              <a:extLst>
                <a:ext uri="{FF2B5EF4-FFF2-40B4-BE49-F238E27FC236}">
                  <a16:creationId xmlns:a16="http://schemas.microsoft.com/office/drawing/2014/main" id="{72654F8A-7FFB-FB83-2769-6621B785BA8A}"/>
                </a:ext>
              </a:extLst>
            </p:cNvPr>
            <p:cNvSpPr>
              <a:spLocks noChangeArrowheads="1"/>
            </p:cNvSpPr>
            <p:nvPr/>
          </p:nvSpPr>
          <p:spPr bwMode="auto">
            <a:xfrm flipV="1">
              <a:off x="2349" y="3340"/>
              <a:ext cx="269"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4" name="AutoShape 134">
              <a:extLst>
                <a:ext uri="{FF2B5EF4-FFF2-40B4-BE49-F238E27FC236}">
                  <a16:creationId xmlns:a16="http://schemas.microsoft.com/office/drawing/2014/main" id="{4F9291EA-AE15-CD16-FE7B-3F32D29E9D16}"/>
                </a:ext>
              </a:extLst>
            </p:cNvPr>
            <p:cNvSpPr>
              <a:spLocks noChangeArrowheads="1"/>
            </p:cNvSpPr>
            <p:nvPr/>
          </p:nvSpPr>
          <p:spPr bwMode="auto">
            <a:xfrm flipV="1">
              <a:off x="2692" y="3340"/>
              <a:ext cx="69"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5" name="AutoShape 135">
              <a:extLst>
                <a:ext uri="{FF2B5EF4-FFF2-40B4-BE49-F238E27FC236}">
                  <a16:creationId xmlns:a16="http://schemas.microsoft.com/office/drawing/2014/main" id="{6BEE6672-8423-9632-92D4-94ED31B95DE1}"/>
                </a:ext>
              </a:extLst>
            </p:cNvPr>
            <p:cNvSpPr>
              <a:spLocks noChangeArrowheads="1"/>
            </p:cNvSpPr>
            <p:nvPr/>
          </p:nvSpPr>
          <p:spPr bwMode="auto">
            <a:xfrm flipV="1">
              <a:off x="3104" y="3340"/>
              <a:ext cx="204"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6" name="AutoShape 136">
              <a:extLst>
                <a:ext uri="{FF2B5EF4-FFF2-40B4-BE49-F238E27FC236}">
                  <a16:creationId xmlns:a16="http://schemas.microsoft.com/office/drawing/2014/main" id="{7A774399-6EBA-E8A7-4E9D-43F0B7312ED5}"/>
                </a:ext>
              </a:extLst>
            </p:cNvPr>
            <p:cNvSpPr>
              <a:spLocks noChangeArrowheads="1"/>
            </p:cNvSpPr>
            <p:nvPr/>
          </p:nvSpPr>
          <p:spPr bwMode="auto">
            <a:xfrm flipV="1">
              <a:off x="2829" y="3340"/>
              <a:ext cx="206"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7" name="AutoShape 137">
              <a:extLst>
                <a:ext uri="{FF2B5EF4-FFF2-40B4-BE49-F238E27FC236}">
                  <a16:creationId xmlns:a16="http://schemas.microsoft.com/office/drawing/2014/main" id="{1F01D551-CE89-C920-4BE3-CF3850B3F3E7}"/>
                </a:ext>
              </a:extLst>
            </p:cNvPr>
            <p:cNvSpPr>
              <a:spLocks noChangeArrowheads="1"/>
            </p:cNvSpPr>
            <p:nvPr/>
          </p:nvSpPr>
          <p:spPr bwMode="auto">
            <a:xfrm flipV="1">
              <a:off x="2280" y="3577"/>
              <a:ext cx="274"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8" name="AutoShape 138">
              <a:extLst>
                <a:ext uri="{FF2B5EF4-FFF2-40B4-BE49-F238E27FC236}">
                  <a16:creationId xmlns:a16="http://schemas.microsoft.com/office/drawing/2014/main" id="{D078BC72-2442-7088-3144-9C931F0429F0}"/>
                </a:ext>
              </a:extLst>
            </p:cNvPr>
            <p:cNvSpPr>
              <a:spLocks noChangeArrowheads="1"/>
            </p:cNvSpPr>
            <p:nvPr/>
          </p:nvSpPr>
          <p:spPr bwMode="auto">
            <a:xfrm flipV="1">
              <a:off x="2621" y="3577"/>
              <a:ext cx="137"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9" name="AutoShape 139">
              <a:extLst>
                <a:ext uri="{FF2B5EF4-FFF2-40B4-BE49-F238E27FC236}">
                  <a16:creationId xmlns:a16="http://schemas.microsoft.com/office/drawing/2014/main" id="{A9B77AE4-F135-3EBA-ADF0-429714AF3CDF}"/>
                </a:ext>
              </a:extLst>
            </p:cNvPr>
            <p:cNvSpPr>
              <a:spLocks noChangeArrowheads="1"/>
            </p:cNvSpPr>
            <p:nvPr/>
          </p:nvSpPr>
          <p:spPr bwMode="auto">
            <a:xfrm flipV="1">
              <a:off x="2828" y="3577"/>
              <a:ext cx="206"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0" name="AutoShape 140">
              <a:extLst>
                <a:ext uri="{FF2B5EF4-FFF2-40B4-BE49-F238E27FC236}">
                  <a16:creationId xmlns:a16="http://schemas.microsoft.com/office/drawing/2014/main" id="{4B4E29DA-00B6-0847-4AC2-783B565BECE9}"/>
                </a:ext>
              </a:extLst>
            </p:cNvPr>
            <p:cNvSpPr>
              <a:spLocks noChangeArrowheads="1"/>
            </p:cNvSpPr>
            <p:nvPr/>
          </p:nvSpPr>
          <p:spPr bwMode="auto">
            <a:xfrm flipV="1">
              <a:off x="3104" y="3577"/>
              <a:ext cx="137"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1" name="AutoShape 141">
              <a:extLst>
                <a:ext uri="{FF2B5EF4-FFF2-40B4-BE49-F238E27FC236}">
                  <a16:creationId xmlns:a16="http://schemas.microsoft.com/office/drawing/2014/main" id="{8B7828E6-D1C9-1560-8F71-976280FDFCFC}"/>
                </a:ext>
              </a:extLst>
            </p:cNvPr>
            <p:cNvSpPr>
              <a:spLocks noChangeArrowheads="1"/>
            </p:cNvSpPr>
            <p:nvPr/>
          </p:nvSpPr>
          <p:spPr bwMode="auto">
            <a:xfrm flipV="1">
              <a:off x="3310" y="3577"/>
              <a:ext cx="205"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2" name="AutoShape 142">
              <a:extLst>
                <a:ext uri="{FF2B5EF4-FFF2-40B4-BE49-F238E27FC236}">
                  <a16:creationId xmlns:a16="http://schemas.microsoft.com/office/drawing/2014/main" id="{435C253D-822F-017C-C116-487536B8D28A}"/>
                </a:ext>
              </a:extLst>
            </p:cNvPr>
            <p:cNvSpPr>
              <a:spLocks noChangeArrowheads="1"/>
            </p:cNvSpPr>
            <p:nvPr/>
          </p:nvSpPr>
          <p:spPr bwMode="auto">
            <a:xfrm flipV="1">
              <a:off x="3585" y="3577"/>
              <a:ext cx="205"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3" name="AutoShape 143">
              <a:extLst>
                <a:ext uri="{FF2B5EF4-FFF2-40B4-BE49-F238E27FC236}">
                  <a16:creationId xmlns:a16="http://schemas.microsoft.com/office/drawing/2014/main" id="{3B08D2DF-AA8B-D7FE-D1F0-245D6D9A1AA7}"/>
                </a:ext>
              </a:extLst>
            </p:cNvPr>
            <p:cNvSpPr>
              <a:spLocks noChangeArrowheads="1"/>
            </p:cNvSpPr>
            <p:nvPr/>
          </p:nvSpPr>
          <p:spPr bwMode="auto">
            <a:xfrm flipV="1">
              <a:off x="5436" y="3340"/>
              <a:ext cx="206"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4" name="AutoShape 144">
              <a:extLst>
                <a:ext uri="{FF2B5EF4-FFF2-40B4-BE49-F238E27FC236}">
                  <a16:creationId xmlns:a16="http://schemas.microsoft.com/office/drawing/2014/main" id="{A1F4E316-E026-0D2C-02BA-5E9B10A6F034}"/>
                </a:ext>
              </a:extLst>
            </p:cNvPr>
            <p:cNvSpPr>
              <a:spLocks noChangeArrowheads="1"/>
            </p:cNvSpPr>
            <p:nvPr/>
          </p:nvSpPr>
          <p:spPr bwMode="auto">
            <a:xfrm flipV="1">
              <a:off x="5435" y="3577"/>
              <a:ext cx="138"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5" name="AutoShape 145">
              <a:extLst>
                <a:ext uri="{FF2B5EF4-FFF2-40B4-BE49-F238E27FC236}">
                  <a16:creationId xmlns:a16="http://schemas.microsoft.com/office/drawing/2014/main" id="{89C401A9-7A2E-C8C0-FD11-BF5CAE08C3E8}"/>
                </a:ext>
              </a:extLst>
            </p:cNvPr>
            <p:cNvSpPr>
              <a:spLocks noChangeArrowheads="1"/>
            </p:cNvSpPr>
            <p:nvPr/>
          </p:nvSpPr>
          <p:spPr bwMode="auto">
            <a:xfrm flipV="1">
              <a:off x="5298" y="2155"/>
              <a:ext cx="71"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6" name="AutoShape 146">
              <a:extLst>
                <a:ext uri="{FF2B5EF4-FFF2-40B4-BE49-F238E27FC236}">
                  <a16:creationId xmlns:a16="http://schemas.microsoft.com/office/drawing/2014/main" id="{87641BC5-A4A4-B9EB-218F-F48F0F95E514}"/>
                </a:ext>
              </a:extLst>
            </p:cNvPr>
            <p:cNvSpPr>
              <a:spLocks noChangeArrowheads="1"/>
            </p:cNvSpPr>
            <p:nvPr/>
          </p:nvSpPr>
          <p:spPr bwMode="auto">
            <a:xfrm flipV="1">
              <a:off x="5435" y="2865"/>
              <a:ext cx="138"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7" name="AutoShape 147">
              <a:extLst>
                <a:ext uri="{FF2B5EF4-FFF2-40B4-BE49-F238E27FC236}">
                  <a16:creationId xmlns:a16="http://schemas.microsoft.com/office/drawing/2014/main" id="{41A08289-6322-A8E5-3B61-FE7EEE5D3965}"/>
                </a:ext>
              </a:extLst>
            </p:cNvPr>
            <p:cNvSpPr>
              <a:spLocks noChangeArrowheads="1"/>
            </p:cNvSpPr>
            <p:nvPr/>
          </p:nvSpPr>
          <p:spPr bwMode="auto">
            <a:xfrm flipV="1">
              <a:off x="5436" y="2629"/>
              <a:ext cx="206"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8" name="AutoShape 148">
              <a:extLst>
                <a:ext uri="{FF2B5EF4-FFF2-40B4-BE49-F238E27FC236}">
                  <a16:creationId xmlns:a16="http://schemas.microsoft.com/office/drawing/2014/main" id="{9EE50AE6-E3AA-F56A-5030-34CCD0FEBD64}"/>
                </a:ext>
              </a:extLst>
            </p:cNvPr>
            <p:cNvSpPr>
              <a:spLocks noChangeArrowheads="1"/>
            </p:cNvSpPr>
            <p:nvPr/>
          </p:nvSpPr>
          <p:spPr bwMode="auto">
            <a:xfrm flipV="1">
              <a:off x="2279" y="1444"/>
              <a:ext cx="70"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9" name="AutoShape 149">
              <a:extLst>
                <a:ext uri="{FF2B5EF4-FFF2-40B4-BE49-F238E27FC236}">
                  <a16:creationId xmlns:a16="http://schemas.microsoft.com/office/drawing/2014/main" id="{92471C9C-4D92-66B5-7C33-125356F798BD}"/>
                </a:ext>
              </a:extLst>
            </p:cNvPr>
            <p:cNvSpPr>
              <a:spLocks noChangeArrowheads="1"/>
            </p:cNvSpPr>
            <p:nvPr/>
          </p:nvSpPr>
          <p:spPr bwMode="auto">
            <a:xfrm flipV="1">
              <a:off x="2349" y="1680"/>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0" name="AutoShape 150">
              <a:extLst>
                <a:ext uri="{FF2B5EF4-FFF2-40B4-BE49-F238E27FC236}">
                  <a16:creationId xmlns:a16="http://schemas.microsoft.com/office/drawing/2014/main" id="{0CBADD5B-02ED-28D9-D4FE-E85C6FFF5181}"/>
                </a:ext>
              </a:extLst>
            </p:cNvPr>
            <p:cNvSpPr>
              <a:spLocks noChangeArrowheads="1"/>
            </p:cNvSpPr>
            <p:nvPr/>
          </p:nvSpPr>
          <p:spPr bwMode="auto">
            <a:xfrm flipV="1">
              <a:off x="2416" y="1444"/>
              <a:ext cx="70"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1" name="AutoShape 151">
              <a:extLst>
                <a:ext uri="{FF2B5EF4-FFF2-40B4-BE49-F238E27FC236}">
                  <a16:creationId xmlns:a16="http://schemas.microsoft.com/office/drawing/2014/main" id="{9586D68F-4EBF-82E2-068F-CE77555CBD41}"/>
                </a:ext>
              </a:extLst>
            </p:cNvPr>
            <p:cNvSpPr>
              <a:spLocks noChangeArrowheads="1"/>
            </p:cNvSpPr>
            <p:nvPr/>
          </p:nvSpPr>
          <p:spPr bwMode="auto">
            <a:xfrm flipV="1">
              <a:off x="3172" y="1444"/>
              <a:ext cx="205"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2" name="AutoShape 152">
              <a:extLst>
                <a:ext uri="{FF2B5EF4-FFF2-40B4-BE49-F238E27FC236}">
                  <a16:creationId xmlns:a16="http://schemas.microsoft.com/office/drawing/2014/main" id="{72A6EAEA-3944-E47F-06AA-F0EE6E3061A5}"/>
                </a:ext>
              </a:extLst>
            </p:cNvPr>
            <p:cNvSpPr>
              <a:spLocks noChangeArrowheads="1"/>
            </p:cNvSpPr>
            <p:nvPr/>
          </p:nvSpPr>
          <p:spPr bwMode="auto">
            <a:xfrm flipV="1">
              <a:off x="3446" y="1444"/>
              <a:ext cx="206"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3" name="AutoShape 153">
              <a:extLst>
                <a:ext uri="{FF2B5EF4-FFF2-40B4-BE49-F238E27FC236}">
                  <a16:creationId xmlns:a16="http://schemas.microsoft.com/office/drawing/2014/main" id="{0B6F8C31-3F75-F4BA-5FFD-7CDF5DAF60DD}"/>
                </a:ext>
              </a:extLst>
            </p:cNvPr>
            <p:cNvSpPr>
              <a:spLocks noChangeArrowheads="1"/>
            </p:cNvSpPr>
            <p:nvPr/>
          </p:nvSpPr>
          <p:spPr bwMode="auto">
            <a:xfrm flipV="1">
              <a:off x="3720" y="1444"/>
              <a:ext cx="137"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4" name="AutoShape 154">
              <a:extLst>
                <a:ext uri="{FF2B5EF4-FFF2-40B4-BE49-F238E27FC236}">
                  <a16:creationId xmlns:a16="http://schemas.microsoft.com/office/drawing/2014/main" id="{85CF4B03-0090-1F57-0829-66BCF5241752}"/>
                </a:ext>
              </a:extLst>
            </p:cNvPr>
            <p:cNvSpPr>
              <a:spLocks noChangeArrowheads="1"/>
            </p:cNvSpPr>
            <p:nvPr/>
          </p:nvSpPr>
          <p:spPr bwMode="auto">
            <a:xfrm flipV="1">
              <a:off x="4750" y="1444"/>
              <a:ext cx="205"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5" name="AutoShape 155">
              <a:extLst>
                <a:ext uri="{FF2B5EF4-FFF2-40B4-BE49-F238E27FC236}">
                  <a16:creationId xmlns:a16="http://schemas.microsoft.com/office/drawing/2014/main" id="{9CB1086F-795D-AFC4-D035-7F1DF140A716}"/>
                </a:ext>
              </a:extLst>
            </p:cNvPr>
            <p:cNvSpPr>
              <a:spLocks noChangeArrowheads="1"/>
            </p:cNvSpPr>
            <p:nvPr/>
          </p:nvSpPr>
          <p:spPr bwMode="auto">
            <a:xfrm flipV="1">
              <a:off x="3926" y="1444"/>
              <a:ext cx="70"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6" name="AutoShape 156">
              <a:extLst>
                <a:ext uri="{FF2B5EF4-FFF2-40B4-BE49-F238E27FC236}">
                  <a16:creationId xmlns:a16="http://schemas.microsoft.com/office/drawing/2014/main" id="{07EAC908-B0C6-ECE4-348F-12A4069C5BC4}"/>
                </a:ext>
              </a:extLst>
            </p:cNvPr>
            <p:cNvSpPr>
              <a:spLocks noChangeArrowheads="1"/>
            </p:cNvSpPr>
            <p:nvPr/>
          </p:nvSpPr>
          <p:spPr bwMode="auto">
            <a:xfrm flipV="1">
              <a:off x="4064" y="1444"/>
              <a:ext cx="69"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7" name="AutoShape 157">
              <a:extLst>
                <a:ext uri="{FF2B5EF4-FFF2-40B4-BE49-F238E27FC236}">
                  <a16:creationId xmlns:a16="http://schemas.microsoft.com/office/drawing/2014/main" id="{0C378569-501B-D773-D4D1-3E500EDA33BA}"/>
                </a:ext>
              </a:extLst>
            </p:cNvPr>
            <p:cNvSpPr>
              <a:spLocks noChangeArrowheads="1"/>
            </p:cNvSpPr>
            <p:nvPr/>
          </p:nvSpPr>
          <p:spPr bwMode="auto">
            <a:xfrm flipV="1">
              <a:off x="4475" y="1444"/>
              <a:ext cx="205"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8" name="AutoShape 158">
              <a:extLst>
                <a:ext uri="{FF2B5EF4-FFF2-40B4-BE49-F238E27FC236}">
                  <a16:creationId xmlns:a16="http://schemas.microsoft.com/office/drawing/2014/main" id="{F9EC7858-5931-BA7E-0624-491D03D59C73}"/>
                </a:ext>
              </a:extLst>
            </p:cNvPr>
            <p:cNvSpPr>
              <a:spLocks noChangeArrowheads="1"/>
            </p:cNvSpPr>
            <p:nvPr/>
          </p:nvSpPr>
          <p:spPr bwMode="auto">
            <a:xfrm flipV="1">
              <a:off x="4201" y="1444"/>
              <a:ext cx="205"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9" name="AutoShape 159">
              <a:extLst>
                <a:ext uri="{FF2B5EF4-FFF2-40B4-BE49-F238E27FC236}">
                  <a16:creationId xmlns:a16="http://schemas.microsoft.com/office/drawing/2014/main" id="{1C857779-7EF2-E25B-B2F1-9EBDB96C2480}"/>
                </a:ext>
              </a:extLst>
            </p:cNvPr>
            <p:cNvSpPr>
              <a:spLocks noChangeArrowheads="1"/>
            </p:cNvSpPr>
            <p:nvPr/>
          </p:nvSpPr>
          <p:spPr bwMode="auto">
            <a:xfrm flipV="1">
              <a:off x="5298" y="1444"/>
              <a:ext cx="273"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0" name="AutoShape 160">
              <a:extLst>
                <a:ext uri="{FF2B5EF4-FFF2-40B4-BE49-F238E27FC236}">
                  <a16:creationId xmlns:a16="http://schemas.microsoft.com/office/drawing/2014/main" id="{8F90320A-3C03-0E00-14EE-60EB373B166D}"/>
                </a:ext>
              </a:extLst>
            </p:cNvPr>
            <p:cNvSpPr>
              <a:spLocks noChangeArrowheads="1"/>
            </p:cNvSpPr>
            <p:nvPr/>
          </p:nvSpPr>
          <p:spPr bwMode="auto">
            <a:xfrm flipV="1">
              <a:off x="5093" y="1444"/>
              <a:ext cx="137"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1" name="AutoShape 161">
              <a:extLst>
                <a:ext uri="{FF2B5EF4-FFF2-40B4-BE49-F238E27FC236}">
                  <a16:creationId xmlns:a16="http://schemas.microsoft.com/office/drawing/2014/main" id="{F2FBE75B-1339-6728-E509-E860E6C3AEB1}"/>
                </a:ext>
              </a:extLst>
            </p:cNvPr>
            <p:cNvSpPr>
              <a:spLocks noChangeArrowheads="1"/>
            </p:cNvSpPr>
            <p:nvPr/>
          </p:nvSpPr>
          <p:spPr bwMode="auto">
            <a:xfrm flipV="1">
              <a:off x="3995" y="1206"/>
              <a:ext cx="206"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2" name="AutoShape 162">
              <a:extLst>
                <a:ext uri="{FF2B5EF4-FFF2-40B4-BE49-F238E27FC236}">
                  <a16:creationId xmlns:a16="http://schemas.microsoft.com/office/drawing/2014/main" id="{52FA3D10-12E3-255F-AE60-E54BBE27DFB0}"/>
                </a:ext>
              </a:extLst>
            </p:cNvPr>
            <p:cNvSpPr>
              <a:spLocks noChangeArrowheads="1"/>
            </p:cNvSpPr>
            <p:nvPr/>
          </p:nvSpPr>
          <p:spPr bwMode="auto">
            <a:xfrm flipV="1">
              <a:off x="4270" y="1206"/>
              <a:ext cx="138"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3" name="AutoShape 163">
              <a:extLst>
                <a:ext uri="{FF2B5EF4-FFF2-40B4-BE49-F238E27FC236}">
                  <a16:creationId xmlns:a16="http://schemas.microsoft.com/office/drawing/2014/main" id="{FB882295-049B-1AC3-DD40-D7120E36C294}"/>
                </a:ext>
              </a:extLst>
            </p:cNvPr>
            <p:cNvSpPr>
              <a:spLocks noChangeArrowheads="1"/>
            </p:cNvSpPr>
            <p:nvPr/>
          </p:nvSpPr>
          <p:spPr bwMode="auto">
            <a:xfrm flipV="1">
              <a:off x="4476" y="1206"/>
              <a:ext cx="138"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4" name="AutoShape 164">
              <a:extLst>
                <a:ext uri="{FF2B5EF4-FFF2-40B4-BE49-F238E27FC236}">
                  <a16:creationId xmlns:a16="http://schemas.microsoft.com/office/drawing/2014/main" id="{1447F7B2-39A0-1875-08D7-F5C6556A3571}"/>
                </a:ext>
              </a:extLst>
            </p:cNvPr>
            <p:cNvSpPr>
              <a:spLocks noChangeArrowheads="1"/>
            </p:cNvSpPr>
            <p:nvPr/>
          </p:nvSpPr>
          <p:spPr bwMode="auto">
            <a:xfrm flipV="1">
              <a:off x="3172" y="1206"/>
              <a:ext cx="70"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5" name="AutoShape 165">
              <a:extLst>
                <a:ext uri="{FF2B5EF4-FFF2-40B4-BE49-F238E27FC236}">
                  <a16:creationId xmlns:a16="http://schemas.microsoft.com/office/drawing/2014/main" id="{E4657E37-3204-25EA-FFAE-81F31F460381}"/>
                </a:ext>
              </a:extLst>
            </p:cNvPr>
            <p:cNvSpPr>
              <a:spLocks noChangeArrowheads="1"/>
            </p:cNvSpPr>
            <p:nvPr/>
          </p:nvSpPr>
          <p:spPr bwMode="auto">
            <a:xfrm flipV="1">
              <a:off x="3309" y="1206"/>
              <a:ext cx="69"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6" name="AutoShape 166">
              <a:extLst>
                <a:ext uri="{FF2B5EF4-FFF2-40B4-BE49-F238E27FC236}">
                  <a16:creationId xmlns:a16="http://schemas.microsoft.com/office/drawing/2014/main" id="{D35B6E08-1D5B-4525-3790-527AF2B0D537}"/>
                </a:ext>
              </a:extLst>
            </p:cNvPr>
            <p:cNvSpPr>
              <a:spLocks noChangeArrowheads="1"/>
            </p:cNvSpPr>
            <p:nvPr/>
          </p:nvSpPr>
          <p:spPr bwMode="auto">
            <a:xfrm flipV="1">
              <a:off x="3720" y="1206"/>
              <a:ext cx="205"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7" name="AutoShape 167">
              <a:extLst>
                <a:ext uri="{FF2B5EF4-FFF2-40B4-BE49-F238E27FC236}">
                  <a16:creationId xmlns:a16="http://schemas.microsoft.com/office/drawing/2014/main" id="{EE277291-770B-7B46-9B76-51740FC14E56}"/>
                </a:ext>
              </a:extLst>
            </p:cNvPr>
            <p:cNvSpPr>
              <a:spLocks noChangeArrowheads="1"/>
            </p:cNvSpPr>
            <p:nvPr/>
          </p:nvSpPr>
          <p:spPr bwMode="auto">
            <a:xfrm flipV="1">
              <a:off x="3446" y="1206"/>
              <a:ext cx="206"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8" name="AutoShape 168">
              <a:extLst>
                <a:ext uri="{FF2B5EF4-FFF2-40B4-BE49-F238E27FC236}">
                  <a16:creationId xmlns:a16="http://schemas.microsoft.com/office/drawing/2014/main" id="{FEC34D9F-79E7-F62C-69DE-3E8DB90CC612}"/>
                </a:ext>
              </a:extLst>
            </p:cNvPr>
            <p:cNvSpPr>
              <a:spLocks noChangeArrowheads="1"/>
            </p:cNvSpPr>
            <p:nvPr/>
          </p:nvSpPr>
          <p:spPr bwMode="auto">
            <a:xfrm flipV="1">
              <a:off x="4680" y="1206"/>
              <a:ext cx="138"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9" name="AutoShape 169">
              <a:extLst>
                <a:ext uri="{FF2B5EF4-FFF2-40B4-BE49-F238E27FC236}">
                  <a16:creationId xmlns:a16="http://schemas.microsoft.com/office/drawing/2014/main" id="{E9069932-0930-8572-CE16-F6E2C1CAA488}"/>
                </a:ext>
              </a:extLst>
            </p:cNvPr>
            <p:cNvSpPr>
              <a:spLocks noChangeArrowheads="1"/>
            </p:cNvSpPr>
            <p:nvPr/>
          </p:nvSpPr>
          <p:spPr bwMode="auto">
            <a:xfrm flipV="1">
              <a:off x="4955" y="1206"/>
              <a:ext cx="138"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0" name="AutoShape 170">
              <a:extLst>
                <a:ext uri="{FF2B5EF4-FFF2-40B4-BE49-F238E27FC236}">
                  <a16:creationId xmlns:a16="http://schemas.microsoft.com/office/drawing/2014/main" id="{3EB9A67A-0E16-FF98-B994-BFEB6BC0C70E}"/>
                </a:ext>
              </a:extLst>
            </p:cNvPr>
            <p:cNvSpPr>
              <a:spLocks noChangeArrowheads="1"/>
            </p:cNvSpPr>
            <p:nvPr/>
          </p:nvSpPr>
          <p:spPr bwMode="auto">
            <a:xfrm flipV="1">
              <a:off x="5162" y="1206"/>
              <a:ext cx="136"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1" name="AutoShape 171">
              <a:extLst>
                <a:ext uri="{FF2B5EF4-FFF2-40B4-BE49-F238E27FC236}">
                  <a16:creationId xmlns:a16="http://schemas.microsoft.com/office/drawing/2014/main" id="{F719FC84-7F7C-F13E-9985-4BA461D9F9F3}"/>
                </a:ext>
              </a:extLst>
            </p:cNvPr>
            <p:cNvSpPr>
              <a:spLocks noChangeArrowheads="1"/>
            </p:cNvSpPr>
            <p:nvPr/>
          </p:nvSpPr>
          <p:spPr bwMode="auto">
            <a:xfrm flipV="1">
              <a:off x="5367" y="1206"/>
              <a:ext cx="138"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2" name="AutoShape 172">
              <a:extLst>
                <a:ext uri="{FF2B5EF4-FFF2-40B4-BE49-F238E27FC236}">
                  <a16:creationId xmlns:a16="http://schemas.microsoft.com/office/drawing/2014/main" id="{06051196-FD7F-E610-D867-4316484C4B23}"/>
                </a:ext>
              </a:extLst>
            </p:cNvPr>
            <p:cNvSpPr>
              <a:spLocks noChangeArrowheads="1"/>
            </p:cNvSpPr>
            <p:nvPr/>
          </p:nvSpPr>
          <p:spPr bwMode="auto">
            <a:xfrm flipV="1">
              <a:off x="3172" y="969"/>
              <a:ext cx="340"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3" name="AutoShape 173">
              <a:extLst>
                <a:ext uri="{FF2B5EF4-FFF2-40B4-BE49-F238E27FC236}">
                  <a16:creationId xmlns:a16="http://schemas.microsoft.com/office/drawing/2014/main" id="{7DF11049-E17F-221A-6A93-0B5D22911454}"/>
                </a:ext>
              </a:extLst>
            </p:cNvPr>
            <p:cNvSpPr>
              <a:spLocks noChangeArrowheads="1"/>
            </p:cNvSpPr>
            <p:nvPr/>
          </p:nvSpPr>
          <p:spPr bwMode="auto">
            <a:xfrm flipV="1">
              <a:off x="3584" y="969"/>
              <a:ext cx="71"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4" name="AutoShape 174">
              <a:extLst>
                <a:ext uri="{FF2B5EF4-FFF2-40B4-BE49-F238E27FC236}">
                  <a16:creationId xmlns:a16="http://schemas.microsoft.com/office/drawing/2014/main" id="{9FD771A1-EBFF-8916-51F9-D592DCE8F81F}"/>
                </a:ext>
              </a:extLst>
            </p:cNvPr>
            <p:cNvSpPr>
              <a:spLocks noChangeArrowheads="1"/>
            </p:cNvSpPr>
            <p:nvPr/>
          </p:nvSpPr>
          <p:spPr bwMode="auto">
            <a:xfrm flipV="1">
              <a:off x="3928" y="969"/>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5" name="AutoShape 175">
              <a:extLst>
                <a:ext uri="{FF2B5EF4-FFF2-40B4-BE49-F238E27FC236}">
                  <a16:creationId xmlns:a16="http://schemas.microsoft.com/office/drawing/2014/main" id="{1B579288-5D42-1826-91D5-857EA302715C}"/>
                </a:ext>
              </a:extLst>
            </p:cNvPr>
            <p:cNvSpPr>
              <a:spLocks noChangeArrowheads="1"/>
            </p:cNvSpPr>
            <p:nvPr/>
          </p:nvSpPr>
          <p:spPr bwMode="auto">
            <a:xfrm flipV="1">
              <a:off x="3720" y="969"/>
              <a:ext cx="72"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6" name="AutoShape 176">
              <a:extLst>
                <a:ext uri="{FF2B5EF4-FFF2-40B4-BE49-F238E27FC236}">
                  <a16:creationId xmlns:a16="http://schemas.microsoft.com/office/drawing/2014/main" id="{AEB515F1-5924-D8BA-0EFE-79FB2694E2C2}"/>
                </a:ext>
              </a:extLst>
            </p:cNvPr>
            <p:cNvSpPr>
              <a:spLocks noChangeArrowheads="1"/>
            </p:cNvSpPr>
            <p:nvPr/>
          </p:nvSpPr>
          <p:spPr bwMode="auto">
            <a:xfrm flipV="1">
              <a:off x="4957" y="969"/>
              <a:ext cx="410"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7" name="AutoShape 177">
              <a:extLst>
                <a:ext uri="{FF2B5EF4-FFF2-40B4-BE49-F238E27FC236}">
                  <a16:creationId xmlns:a16="http://schemas.microsoft.com/office/drawing/2014/main" id="{20287099-462D-A11E-4D53-BC969F1674E5}"/>
                </a:ext>
              </a:extLst>
            </p:cNvPr>
            <p:cNvSpPr>
              <a:spLocks noChangeArrowheads="1"/>
            </p:cNvSpPr>
            <p:nvPr/>
          </p:nvSpPr>
          <p:spPr bwMode="auto">
            <a:xfrm flipV="1">
              <a:off x="4133" y="969"/>
              <a:ext cx="69"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8" name="AutoShape 178">
              <a:extLst>
                <a:ext uri="{FF2B5EF4-FFF2-40B4-BE49-F238E27FC236}">
                  <a16:creationId xmlns:a16="http://schemas.microsoft.com/office/drawing/2014/main" id="{F7814BAE-DD54-992B-8A1C-D89E9D59A5C4}"/>
                </a:ext>
              </a:extLst>
            </p:cNvPr>
            <p:cNvSpPr>
              <a:spLocks noChangeArrowheads="1"/>
            </p:cNvSpPr>
            <p:nvPr/>
          </p:nvSpPr>
          <p:spPr bwMode="auto">
            <a:xfrm flipV="1">
              <a:off x="4270" y="969"/>
              <a:ext cx="68"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9" name="AutoShape 179">
              <a:extLst>
                <a:ext uri="{FF2B5EF4-FFF2-40B4-BE49-F238E27FC236}">
                  <a16:creationId xmlns:a16="http://schemas.microsoft.com/office/drawing/2014/main" id="{D151C54D-D838-2C70-59BB-29E3E7BECFB4}"/>
                </a:ext>
              </a:extLst>
            </p:cNvPr>
            <p:cNvSpPr>
              <a:spLocks noChangeArrowheads="1"/>
            </p:cNvSpPr>
            <p:nvPr/>
          </p:nvSpPr>
          <p:spPr bwMode="auto">
            <a:xfrm flipV="1">
              <a:off x="4681" y="969"/>
              <a:ext cx="204"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0" name="AutoShape 180">
              <a:extLst>
                <a:ext uri="{FF2B5EF4-FFF2-40B4-BE49-F238E27FC236}">
                  <a16:creationId xmlns:a16="http://schemas.microsoft.com/office/drawing/2014/main" id="{5635156E-9E21-DB85-3FCD-325B9AAACBA5}"/>
                </a:ext>
              </a:extLst>
            </p:cNvPr>
            <p:cNvSpPr>
              <a:spLocks noChangeArrowheads="1"/>
            </p:cNvSpPr>
            <p:nvPr/>
          </p:nvSpPr>
          <p:spPr bwMode="auto">
            <a:xfrm flipV="1">
              <a:off x="4407" y="969"/>
              <a:ext cx="205"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1" name="AutoShape 181">
              <a:extLst>
                <a:ext uri="{FF2B5EF4-FFF2-40B4-BE49-F238E27FC236}">
                  <a16:creationId xmlns:a16="http://schemas.microsoft.com/office/drawing/2014/main" id="{709D3242-391E-831E-3ECF-775DBF02ADE5}"/>
                </a:ext>
              </a:extLst>
            </p:cNvPr>
            <p:cNvSpPr>
              <a:spLocks noChangeArrowheads="1"/>
            </p:cNvSpPr>
            <p:nvPr/>
          </p:nvSpPr>
          <p:spPr bwMode="auto">
            <a:xfrm flipV="1">
              <a:off x="2417" y="1206"/>
              <a:ext cx="69" cy="157"/>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2" name="AutoShape 182">
              <a:extLst>
                <a:ext uri="{FF2B5EF4-FFF2-40B4-BE49-F238E27FC236}">
                  <a16:creationId xmlns:a16="http://schemas.microsoft.com/office/drawing/2014/main" id="{6BBE9097-0003-2FA0-1C29-7175386076EB}"/>
                </a:ext>
              </a:extLst>
            </p:cNvPr>
            <p:cNvSpPr>
              <a:spLocks noChangeArrowheads="1"/>
            </p:cNvSpPr>
            <p:nvPr/>
          </p:nvSpPr>
          <p:spPr bwMode="auto">
            <a:xfrm flipV="1">
              <a:off x="2349" y="969"/>
              <a:ext cx="137" cy="158"/>
            </a:xfrm>
            <a:prstGeom prst="roundRect">
              <a:avLst>
                <a:gd name="adj" fmla="val 0"/>
              </a:avLst>
            </a:prstGeom>
            <a:solidFill>
              <a:schemeClr val="tx1"/>
            </a:solidFill>
            <a:ln w="18669">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875506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E158-6317-CC3D-4F56-8186F99F9181}"/>
              </a:ext>
            </a:extLst>
          </p:cNvPr>
          <p:cNvSpPr>
            <a:spLocks noGrp="1"/>
          </p:cNvSpPr>
          <p:nvPr>
            <p:ph type="title"/>
          </p:nvPr>
        </p:nvSpPr>
        <p:spPr/>
        <p:txBody>
          <a:bodyPr/>
          <a:lstStyle/>
          <a:p>
            <a:r>
              <a:rPr lang="en-US" dirty="0"/>
              <a:t>Placement Footprints</a:t>
            </a:r>
          </a:p>
        </p:txBody>
      </p:sp>
      <p:sp>
        <p:nvSpPr>
          <p:cNvPr id="4" name="Text Box 4">
            <a:extLst>
              <a:ext uri="{FF2B5EF4-FFF2-40B4-BE49-F238E27FC236}">
                <a16:creationId xmlns:a16="http://schemas.microsoft.com/office/drawing/2014/main" id="{8A5739A5-86BA-563F-E273-0D5499922F84}"/>
              </a:ext>
            </a:extLst>
          </p:cNvPr>
          <p:cNvSpPr txBox="1">
            <a:spLocks noChangeArrowheads="1"/>
          </p:cNvSpPr>
          <p:nvPr/>
        </p:nvSpPr>
        <p:spPr bwMode="auto">
          <a:xfrm>
            <a:off x="947057" y="1580583"/>
            <a:ext cx="42345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8653">
                <a:solidFill>
                  <a:srgbClr val="4000A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2000">
                <a:ea typeface="新細明體" panose="02020500000000000000" pitchFamily="18" charset="-120"/>
              </a:rPr>
              <a:t>Perimeter IO</a:t>
            </a:r>
          </a:p>
        </p:txBody>
      </p:sp>
      <p:sp>
        <p:nvSpPr>
          <p:cNvPr id="5" name="Text Box 5">
            <a:extLst>
              <a:ext uri="{FF2B5EF4-FFF2-40B4-BE49-F238E27FC236}">
                <a16:creationId xmlns:a16="http://schemas.microsoft.com/office/drawing/2014/main" id="{E8AA4253-8838-2FFF-B7FA-FEBB206651B1}"/>
              </a:ext>
            </a:extLst>
          </p:cNvPr>
          <p:cNvSpPr txBox="1">
            <a:spLocks noChangeArrowheads="1"/>
          </p:cNvSpPr>
          <p:nvPr/>
        </p:nvSpPr>
        <p:spPr bwMode="auto">
          <a:xfrm>
            <a:off x="7151157" y="1560967"/>
            <a:ext cx="42345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8653">
                <a:solidFill>
                  <a:srgbClr val="4000A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2000">
                <a:ea typeface="新細明體" panose="02020500000000000000" pitchFamily="18" charset="-120"/>
              </a:rPr>
              <a:t>Area IO</a:t>
            </a:r>
          </a:p>
        </p:txBody>
      </p:sp>
      <p:grpSp>
        <p:nvGrpSpPr>
          <p:cNvPr id="6" name="Group 6">
            <a:extLst>
              <a:ext uri="{FF2B5EF4-FFF2-40B4-BE49-F238E27FC236}">
                <a16:creationId xmlns:a16="http://schemas.microsoft.com/office/drawing/2014/main" id="{233CFA5C-3CF7-2931-141F-D33C26D0BD10}"/>
              </a:ext>
            </a:extLst>
          </p:cNvPr>
          <p:cNvGrpSpPr>
            <a:grpSpLocks/>
          </p:cNvGrpSpPr>
          <p:nvPr/>
        </p:nvGrpSpPr>
        <p:grpSpPr bwMode="auto">
          <a:xfrm>
            <a:off x="947057" y="2079171"/>
            <a:ext cx="4234543" cy="3840632"/>
            <a:chOff x="3312" y="144"/>
            <a:chExt cx="2064" cy="1872"/>
          </a:xfrm>
        </p:grpSpPr>
        <p:sp>
          <p:nvSpPr>
            <p:cNvPr id="7" name="Rectangle 7">
              <a:extLst>
                <a:ext uri="{FF2B5EF4-FFF2-40B4-BE49-F238E27FC236}">
                  <a16:creationId xmlns:a16="http://schemas.microsoft.com/office/drawing/2014/main" id="{29A28FB2-9DA9-514E-F736-6F041DBEA81F}"/>
                </a:ext>
              </a:extLst>
            </p:cNvPr>
            <p:cNvSpPr>
              <a:spLocks noChangeArrowheads="1"/>
            </p:cNvSpPr>
            <p:nvPr/>
          </p:nvSpPr>
          <p:spPr bwMode="auto">
            <a:xfrm>
              <a:off x="3312" y="144"/>
              <a:ext cx="2064" cy="1872"/>
            </a:xfrm>
            <a:prstGeom prst="rect">
              <a:avLst/>
            </a:prstGeom>
            <a:noFill/>
            <a:ln w="28194">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Rectangle 8">
              <a:extLst>
                <a:ext uri="{FF2B5EF4-FFF2-40B4-BE49-F238E27FC236}">
                  <a16:creationId xmlns:a16="http://schemas.microsoft.com/office/drawing/2014/main" id="{933DCBF0-47B1-CCCF-416B-B777629C6E33}"/>
                </a:ext>
              </a:extLst>
            </p:cNvPr>
            <p:cNvSpPr>
              <a:spLocks noChangeArrowheads="1"/>
            </p:cNvSpPr>
            <p:nvPr/>
          </p:nvSpPr>
          <p:spPr bwMode="auto">
            <a:xfrm>
              <a:off x="3312" y="1632"/>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Rectangle 9">
              <a:extLst>
                <a:ext uri="{FF2B5EF4-FFF2-40B4-BE49-F238E27FC236}">
                  <a16:creationId xmlns:a16="http://schemas.microsoft.com/office/drawing/2014/main" id="{41291476-40CB-9628-4923-E36E5E3F28D9}"/>
                </a:ext>
              </a:extLst>
            </p:cNvPr>
            <p:cNvSpPr>
              <a:spLocks noChangeArrowheads="1"/>
            </p:cNvSpPr>
            <p:nvPr/>
          </p:nvSpPr>
          <p:spPr bwMode="auto">
            <a:xfrm>
              <a:off x="3312" y="1488"/>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Rectangle 10">
              <a:extLst>
                <a:ext uri="{FF2B5EF4-FFF2-40B4-BE49-F238E27FC236}">
                  <a16:creationId xmlns:a16="http://schemas.microsoft.com/office/drawing/2014/main" id="{B14DA945-C871-67CF-F2B0-5907EDB45BF5}"/>
                </a:ext>
              </a:extLst>
            </p:cNvPr>
            <p:cNvSpPr>
              <a:spLocks noChangeArrowheads="1"/>
            </p:cNvSpPr>
            <p:nvPr/>
          </p:nvSpPr>
          <p:spPr bwMode="auto">
            <a:xfrm>
              <a:off x="3312" y="134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Rectangle 11">
              <a:extLst>
                <a:ext uri="{FF2B5EF4-FFF2-40B4-BE49-F238E27FC236}">
                  <a16:creationId xmlns:a16="http://schemas.microsoft.com/office/drawing/2014/main" id="{CE12787A-8AFD-9E99-DADC-ADAE5789F70E}"/>
                </a:ext>
              </a:extLst>
            </p:cNvPr>
            <p:cNvSpPr>
              <a:spLocks noChangeArrowheads="1"/>
            </p:cNvSpPr>
            <p:nvPr/>
          </p:nvSpPr>
          <p:spPr bwMode="auto">
            <a:xfrm>
              <a:off x="3312" y="1200"/>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Rectangle 12">
              <a:extLst>
                <a:ext uri="{FF2B5EF4-FFF2-40B4-BE49-F238E27FC236}">
                  <a16:creationId xmlns:a16="http://schemas.microsoft.com/office/drawing/2014/main" id="{3F2348AB-B845-5A9A-258A-FECEA0D6F429}"/>
                </a:ext>
              </a:extLst>
            </p:cNvPr>
            <p:cNvSpPr>
              <a:spLocks noChangeArrowheads="1"/>
            </p:cNvSpPr>
            <p:nvPr/>
          </p:nvSpPr>
          <p:spPr bwMode="auto">
            <a:xfrm>
              <a:off x="3312" y="105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3" name="Rectangle 13">
              <a:extLst>
                <a:ext uri="{FF2B5EF4-FFF2-40B4-BE49-F238E27FC236}">
                  <a16:creationId xmlns:a16="http://schemas.microsoft.com/office/drawing/2014/main" id="{CE910329-0374-0D61-F0BC-18C93B0CB873}"/>
                </a:ext>
              </a:extLst>
            </p:cNvPr>
            <p:cNvSpPr>
              <a:spLocks noChangeArrowheads="1"/>
            </p:cNvSpPr>
            <p:nvPr/>
          </p:nvSpPr>
          <p:spPr bwMode="auto">
            <a:xfrm>
              <a:off x="3312" y="912"/>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Rectangle 14">
              <a:extLst>
                <a:ext uri="{FF2B5EF4-FFF2-40B4-BE49-F238E27FC236}">
                  <a16:creationId xmlns:a16="http://schemas.microsoft.com/office/drawing/2014/main" id="{F53C9D22-77E8-C21A-51B7-8B8E4768EF38}"/>
                </a:ext>
              </a:extLst>
            </p:cNvPr>
            <p:cNvSpPr>
              <a:spLocks noChangeArrowheads="1"/>
            </p:cNvSpPr>
            <p:nvPr/>
          </p:nvSpPr>
          <p:spPr bwMode="auto">
            <a:xfrm>
              <a:off x="3312" y="768"/>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5" name="Rectangle 15">
              <a:extLst>
                <a:ext uri="{FF2B5EF4-FFF2-40B4-BE49-F238E27FC236}">
                  <a16:creationId xmlns:a16="http://schemas.microsoft.com/office/drawing/2014/main" id="{17805205-7D32-A254-DB68-716083A6FDEC}"/>
                </a:ext>
              </a:extLst>
            </p:cNvPr>
            <p:cNvSpPr>
              <a:spLocks noChangeArrowheads="1"/>
            </p:cNvSpPr>
            <p:nvPr/>
          </p:nvSpPr>
          <p:spPr bwMode="auto">
            <a:xfrm>
              <a:off x="3312" y="62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6" name="Rectangle 16">
              <a:extLst>
                <a:ext uri="{FF2B5EF4-FFF2-40B4-BE49-F238E27FC236}">
                  <a16:creationId xmlns:a16="http://schemas.microsoft.com/office/drawing/2014/main" id="{067393B7-0644-C911-5F0F-0F1C425111B0}"/>
                </a:ext>
              </a:extLst>
            </p:cNvPr>
            <p:cNvSpPr>
              <a:spLocks noChangeArrowheads="1"/>
            </p:cNvSpPr>
            <p:nvPr/>
          </p:nvSpPr>
          <p:spPr bwMode="auto">
            <a:xfrm>
              <a:off x="3312" y="480"/>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Rectangle 17">
              <a:extLst>
                <a:ext uri="{FF2B5EF4-FFF2-40B4-BE49-F238E27FC236}">
                  <a16:creationId xmlns:a16="http://schemas.microsoft.com/office/drawing/2014/main" id="{8C5AF8DF-81F1-6EB6-6AC1-A51A72AF0DAA}"/>
                </a:ext>
              </a:extLst>
            </p:cNvPr>
            <p:cNvSpPr>
              <a:spLocks noChangeArrowheads="1"/>
            </p:cNvSpPr>
            <p:nvPr/>
          </p:nvSpPr>
          <p:spPr bwMode="auto">
            <a:xfrm>
              <a:off x="5088" y="1632"/>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8" name="Rectangle 18">
              <a:extLst>
                <a:ext uri="{FF2B5EF4-FFF2-40B4-BE49-F238E27FC236}">
                  <a16:creationId xmlns:a16="http://schemas.microsoft.com/office/drawing/2014/main" id="{48CF56E0-AB41-E3B1-E388-E13707925530}"/>
                </a:ext>
              </a:extLst>
            </p:cNvPr>
            <p:cNvSpPr>
              <a:spLocks noChangeArrowheads="1"/>
            </p:cNvSpPr>
            <p:nvPr/>
          </p:nvSpPr>
          <p:spPr bwMode="auto">
            <a:xfrm>
              <a:off x="5088" y="1488"/>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9" name="Rectangle 19">
              <a:extLst>
                <a:ext uri="{FF2B5EF4-FFF2-40B4-BE49-F238E27FC236}">
                  <a16:creationId xmlns:a16="http://schemas.microsoft.com/office/drawing/2014/main" id="{92AA8A74-059D-8BFD-90B8-9C28F3389313}"/>
                </a:ext>
              </a:extLst>
            </p:cNvPr>
            <p:cNvSpPr>
              <a:spLocks noChangeArrowheads="1"/>
            </p:cNvSpPr>
            <p:nvPr/>
          </p:nvSpPr>
          <p:spPr bwMode="auto">
            <a:xfrm>
              <a:off x="5088" y="134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Rectangle 20">
              <a:extLst>
                <a:ext uri="{FF2B5EF4-FFF2-40B4-BE49-F238E27FC236}">
                  <a16:creationId xmlns:a16="http://schemas.microsoft.com/office/drawing/2014/main" id="{EE83D02B-6070-0507-47F8-878A6380766A}"/>
                </a:ext>
              </a:extLst>
            </p:cNvPr>
            <p:cNvSpPr>
              <a:spLocks noChangeArrowheads="1"/>
            </p:cNvSpPr>
            <p:nvPr/>
          </p:nvSpPr>
          <p:spPr bwMode="auto">
            <a:xfrm>
              <a:off x="5088" y="1200"/>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Rectangle 21">
              <a:extLst>
                <a:ext uri="{FF2B5EF4-FFF2-40B4-BE49-F238E27FC236}">
                  <a16:creationId xmlns:a16="http://schemas.microsoft.com/office/drawing/2014/main" id="{81680A28-57D7-1A8A-3536-71DC82D96374}"/>
                </a:ext>
              </a:extLst>
            </p:cNvPr>
            <p:cNvSpPr>
              <a:spLocks noChangeArrowheads="1"/>
            </p:cNvSpPr>
            <p:nvPr/>
          </p:nvSpPr>
          <p:spPr bwMode="auto">
            <a:xfrm>
              <a:off x="5088" y="105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Rectangle 22">
              <a:extLst>
                <a:ext uri="{FF2B5EF4-FFF2-40B4-BE49-F238E27FC236}">
                  <a16:creationId xmlns:a16="http://schemas.microsoft.com/office/drawing/2014/main" id="{40E4DE8D-139C-6042-9CEB-5712666C21EF}"/>
                </a:ext>
              </a:extLst>
            </p:cNvPr>
            <p:cNvSpPr>
              <a:spLocks noChangeArrowheads="1"/>
            </p:cNvSpPr>
            <p:nvPr/>
          </p:nvSpPr>
          <p:spPr bwMode="auto">
            <a:xfrm>
              <a:off x="5088" y="912"/>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3" name="Rectangle 23">
              <a:extLst>
                <a:ext uri="{FF2B5EF4-FFF2-40B4-BE49-F238E27FC236}">
                  <a16:creationId xmlns:a16="http://schemas.microsoft.com/office/drawing/2014/main" id="{94D645FB-6ADF-B900-A094-F0C24E44DC1B}"/>
                </a:ext>
              </a:extLst>
            </p:cNvPr>
            <p:cNvSpPr>
              <a:spLocks noChangeArrowheads="1"/>
            </p:cNvSpPr>
            <p:nvPr/>
          </p:nvSpPr>
          <p:spPr bwMode="auto">
            <a:xfrm>
              <a:off x="5088" y="768"/>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4" name="Rectangle 24">
              <a:extLst>
                <a:ext uri="{FF2B5EF4-FFF2-40B4-BE49-F238E27FC236}">
                  <a16:creationId xmlns:a16="http://schemas.microsoft.com/office/drawing/2014/main" id="{894E88BD-6578-24A8-3F84-8A90DBA85FF1}"/>
                </a:ext>
              </a:extLst>
            </p:cNvPr>
            <p:cNvSpPr>
              <a:spLocks noChangeArrowheads="1"/>
            </p:cNvSpPr>
            <p:nvPr/>
          </p:nvSpPr>
          <p:spPr bwMode="auto">
            <a:xfrm>
              <a:off x="5088" y="62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5" name="Rectangle 25">
              <a:extLst>
                <a:ext uri="{FF2B5EF4-FFF2-40B4-BE49-F238E27FC236}">
                  <a16:creationId xmlns:a16="http://schemas.microsoft.com/office/drawing/2014/main" id="{A32B7287-DE6E-A9D4-1D90-D5D09580E198}"/>
                </a:ext>
              </a:extLst>
            </p:cNvPr>
            <p:cNvSpPr>
              <a:spLocks noChangeArrowheads="1"/>
            </p:cNvSpPr>
            <p:nvPr/>
          </p:nvSpPr>
          <p:spPr bwMode="auto">
            <a:xfrm>
              <a:off x="5088" y="480"/>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6" name="Group 26">
              <a:extLst>
                <a:ext uri="{FF2B5EF4-FFF2-40B4-BE49-F238E27FC236}">
                  <a16:creationId xmlns:a16="http://schemas.microsoft.com/office/drawing/2014/main" id="{824B0974-EC40-B9FC-BBC0-AD81C1DAC997}"/>
                </a:ext>
              </a:extLst>
            </p:cNvPr>
            <p:cNvGrpSpPr>
              <a:grpSpLocks/>
            </p:cNvGrpSpPr>
            <p:nvPr/>
          </p:nvGrpSpPr>
          <p:grpSpPr bwMode="auto">
            <a:xfrm rot="5400000">
              <a:off x="4200" y="1176"/>
              <a:ext cx="336" cy="1248"/>
              <a:chOff x="4032" y="576"/>
              <a:chExt cx="288" cy="1248"/>
            </a:xfrm>
          </p:grpSpPr>
          <p:sp>
            <p:nvSpPr>
              <p:cNvPr id="43" name="Rectangle 27">
                <a:extLst>
                  <a:ext uri="{FF2B5EF4-FFF2-40B4-BE49-F238E27FC236}">
                    <a16:creationId xmlns:a16="http://schemas.microsoft.com/office/drawing/2014/main" id="{EABA2D4E-6535-4C55-5B83-415B187234B3}"/>
                  </a:ext>
                </a:extLst>
              </p:cNvPr>
              <p:cNvSpPr>
                <a:spLocks noChangeArrowheads="1"/>
              </p:cNvSpPr>
              <p:nvPr/>
            </p:nvSpPr>
            <p:spPr bwMode="auto">
              <a:xfrm>
                <a:off x="4032" y="1728"/>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4" name="Rectangle 28">
                <a:extLst>
                  <a:ext uri="{FF2B5EF4-FFF2-40B4-BE49-F238E27FC236}">
                    <a16:creationId xmlns:a16="http://schemas.microsoft.com/office/drawing/2014/main" id="{A3EE4A02-028C-7065-3930-F15232F7BA3D}"/>
                  </a:ext>
                </a:extLst>
              </p:cNvPr>
              <p:cNvSpPr>
                <a:spLocks noChangeArrowheads="1"/>
              </p:cNvSpPr>
              <p:nvPr/>
            </p:nvSpPr>
            <p:spPr bwMode="auto">
              <a:xfrm>
                <a:off x="4032" y="158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Rectangle 29">
                <a:extLst>
                  <a:ext uri="{FF2B5EF4-FFF2-40B4-BE49-F238E27FC236}">
                    <a16:creationId xmlns:a16="http://schemas.microsoft.com/office/drawing/2014/main" id="{E7045EFF-5DF4-E987-8BEA-85B08D020218}"/>
                  </a:ext>
                </a:extLst>
              </p:cNvPr>
              <p:cNvSpPr>
                <a:spLocks noChangeArrowheads="1"/>
              </p:cNvSpPr>
              <p:nvPr/>
            </p:nvSpPr>
            <p:spPr bwMode="auto">
              <a:xfrm>
                <a:off x="4032" y="1440"/>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Rectangle 30">
                <a:extLst>
                  <a:ext uri="{FF2B5EF4-FFF2-40B4-BE49-F238E27FC236}">
                    <a16:creationId xmlns:a16="http://schemas.microsoft.com/office/drawing/2014/main" id="{9F61BE57-5F85-558D-3902-C358B0B28697}"/>
                  </a:ext>
                </a:extLst>
              </p:cNvPr>
              <p:cNvSpPr>
                <a:spLocks noChangeArrowheads="1"/>
              </p:cNvSpPr>
              <p:nvPr/>
            </p:nvSpPr>
            <p:spPr bwMode="auto">
              <a:xfrm>
                <a:off x="4032" y="129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Rectangle 31">
                <a:extLst>
                  <a:ext uri="{FF2B5EF4-FFF2-40B4-BE49-F238E27FC236}">
                    <a16:creationId xmlns:a16="http://schemas.microsoft.com/office/drawing/2014/main" id="{BA4F444D-7A97-69C5-9224-3A0DB32C2B83}"/>
                  </a:ext>
                </a:extLst>
              </p:cNvPr>
              <p:cNvSpPr>
                <a:spLocks noChangeArrowheads="1"/>
              </p:cNvSpPr>
              <p:nvPr/>
            </p:nvSpPr>
            <p:spPr bwMode="auto">
              <a:xfrm>
                <a:off x="4032" y="1152"/>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Rectangle 32">
                <a:extLst>
                  <a:ext uri="{FF2B5EF4-FFF2-40B4-BE49-F238E27FC236}">
                    <a16:creationId xmlns:a16="http://schemas.microsoft.com/office/drawing/2014/main" id="{1B089B09-1201-6E9A-16CE-B6E3BBEB25EC}"/>
                  </a:ext>
                </a:extLst>
              </p:cNvPr>
              <p:cNvSpPr>
                <a:spLocks noChangeArrowheads="1"/>
              </p:cNvSpPr>
              <p:nvPr/>
            </p:nvSpPr>
            <p:spPr bwMode="auto">
              <a:xfrm>
                <a:off x="4032" y="1008"/>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9" name="Rectangle 33">
                <a:extLst>
                  <a:ext uri="{FF2B5EF4-FFF2-40B4-BE49-F238E27FC236}">
                    <a16:creationId xmlns:a16="http://schemas.microsoft.com/office/drawing/2014/main" id="{B38A4444-1243-FA09-2689-AC09210A804E}"/>
                  </a:ext>
                </a:extLst>
              </p:cNvPr>
              <p:cNvSpPr>
                <a:spLocks noChangeArrowheads="1"/>
              </p:cNvSpPr>
              <p:nvPr/>
            </p:nvSpPr>
            <p:spPr bwMode="auto">
              <a:xfrm>
                <a:off x="4032" y="86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0" name="Rectangle 34">
                <a:extLst>
                  <a:ext uri="{FF2B5EF4-FFF2-40B4-BE49-F238E27FC236}">
                    <a16:creationId xmlns:a16="http://schemas.microsoft.com/office/drawing/2014/main" id="{1CD5D710-4D69-955A-0FEB-7263A1E783FC}"/>
                  </a:ext>
                </a:extLst>
              </p:cNvPr>
              <p:cNvSpPr>
                <a:spLocks noChangeArrowheads="1"/>
              </p:cNvSpPr>
              <p:nvPr/>
            </p:nvSpPr>
            <p:spPr bwMode="auto">
              <a:xfrm>
                <a:off x="4032" y="720"/>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1" name="Rectangle 35">
                <a:extLst>
                  <a:ext uri="{FF2B5EF4-FFF2-40B4-BE49-F238E27FC236}">
                    <a16:creationId xmlns:a16="http://schemas.microsoft.com/office/drawing/2014/main" id="{3BEE27DC-ECFB-1923-85F3-C024BD738F91}"/>
                  </a:ext>
                </a:extLst>
              </p:cNvPr>
              <p:cNvSpPr>
                <a:spLocks noChangeArrowheads="1"/>
              </p:cNvSpPr>
              <p:nvPr/>
            </p:nvSpPr>
            <p:spPr bwMode="auto">
              <a:xfrm>
                <a:off x="4032" y="57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27" name="Group 36">
              <a:extLst>
                <a:ext uri="{FF2B5EF4-FFF2-40B4-BE49-F238E27FC236}">
                  <a16:creationId xmlns:a16="http://schemas.microsoft.com/office/drawing/2014/main" id="{1BB723A4-D14A-26B1-E219-62F9550D175A}"/>
                </a:ext>
              </a:extLst>
            </p:cNvPr>
            <p:cNvGrpSpPr>
              <a:grpSpLocks/>
            </p:cNvGrpSpPr>
            <p:nvPr/>
          </p:nvGrpSpPr>
          <p:grpSpPr bwMode="auto">
            <a:xfrm rot="5400000">
              <a:off x="4224" y="-336"/>
              <a:ext cx="288" cy="1248"/>
              <a:chOff x="4032" y="576"/>
              <a:chExt cx="288" cy="1248"/>
            </a:xfrm>
          </p:grpSpPr>
          <p:sp>
            <p:nvSpPr>
              <p:cNvPr id="34" name="Rectangle 37">
                <a:extLst>
                  <a:ext uri="{FF2B5EF4-FFF2-40B4-BE49-F238E27FC236}">
                    <a16:creationId xmlns:a16="http://schemas.microsoft.com/office/drawing/2014/main" id="{CFD26ABC-2461-4C47-270F-68F0B704AF72}"/>
                  </a:ext>
                </a:extLst>
              </p:cNvPr>
              <p:cNvSpPr>
                <a:spLocks noChangeArrowheads="1"/>
              </p:cNvSpPr>
              <p:nvPr/>
            </p:nvSpPr>
            <p:spPr bwMode="auto">
              <a:xfrm>
                <a:off x="4032" y="1728"/>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5" name="Rectangle 38">
                <a:extLst>
                  <a:ext uri="{FF2B5EF4-FFF2-40B4-BE49-F238E27FC236}">
                    <a16:creationId xmlns:a16="http://schemas.microsoft.com/office/drawing/2014/main" id="{46DB2EB3-2251-1A15-A8BD-095D42F6C1F1}"/>
                  </a:ext>
                </a:extLst>
              </p:cNvPr>
              <p:cNvSpPr>
                <a:spLocks noChangeArrowheads="1"/>
              </p:cNvSpPr>
              <p:nvPr/>
            </p:nvSpPr>
            <p:spPr bwMode="auto">
              <a:xfrm>
                <a:off x="4032" y="158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Rectangle 39">
                <a:extLst>
                  <a:ext uri="{FF2B5EF4-FFF2-40B4-BE49-F238E27FC236}">
                    <a16:creationId xmlns:a16="http://schemas.microsoft.com/office/drawing/2014/main" id="{B4CFB51A-4702-341A-DA45-15EB0335DA0E}"/>
                  </a:ext>
                </a:extLst>
              </p:cNvPr>
              <p:cNvSpPr>
                <a:spLocks noChangeArrowheads="1"/>
              </p:cNvSpPr>
              <p:nvPr/>
            </p:nvSpPr>
            <p:spPr bwMode="auto">
              <a:xfrm>
                <a:off x="4032" y="1440"/>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7" name="Rectangle 40">
                <a:extLst>
                  <a:ext uri="{FF2B5EF4-FFF2-40B4-BE49-F238E27FC236}">
                    <a16:creationId xmlns:a16="http://schemas.microsoft.com/office/drawing/2014/main" id="{D84EE8E4-7FA3-D361-55A1-533241A81B23}"/>
                  </a:ext>
                </a:extLst>
              </p:cNvPr>
              <p:cNvSpPr>
                <a:spLocks noChangeArrowheads="1"/>
              </p:cNvSpPr>
              <p:nvPr/>
            </p:nvSpPr>
            <p:spPr bwMode="auto">
              <a:xfrm>
                <a:off x="4032" y="129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Rectangle 41">
                <a:extLst>
                  <a:ext uri="{FF2B5EF4-FFF2-40B4-BE49-F238E27FC236}">
                    <a16:creationId xmlns:a16="http://schemas.microsoft.com/office/drawing/2014/main" id="{2FFB100D-8240-C6C8-A671-8F47D946A91B}"/>
                  </a:ext>
                </a:extLst>
              </p:cNvPr>
              <p:cNvSpPr>
                <a:spLocks noChangeArrowheads="1"/>
              </p:cNvSpPr>
              <p:nvPr/>
            </p:nvSpPr>
            <p:spPr bwMode="auto">
              <a:xfrm>
                <a:off x="4032" y="1152"/>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9" name="Rectangle 42">
                <a:extLst>
                  <a:ext uri="{FF2B5EF4-FFF2-40B4-BE49-F238E27FC236}">
                    <a16:creationId xmlns:a16="http://schemas.microsoft.com/office/drawing/2014/main" id="{86716FA6-1BC2-6E4B-605D-AFF330FF6797}"/>
                  </a:ext>
                </a:extLst>
              </p:cNvPr>
              <p:cNvSpPr>
                <a:spLocks noChangeArrowheads="1"/>
              </p:cNvSpPr>
              <p:nvPr/>
            </p:nvSpPr>
            <p:spPr bwMode="auto">
              <a:xfrm>
                <a:off x="4032" y="1008"/>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0" name="Rectangle 43">
                <a:extLst>
                  <a:ext uri="{FF2B5EF4-FFF2-40B4-BE49-F238E27FC236}">
                    <a16:creationId xmlns:a16="http://schemas.microsoft.com/office/drawing/2014/main" id="{24AAE716-2231-5901-0653-07EFBB9276B7}"/>
                  </a:ext>
                </a:extLst>
              </p:cNvPr>
              <p:cNvSpPr>
                <a:spLocks noChangeArrowheads="1"/>
              </p:cNvSpPr>
              <p:nvPr/>
            </p:nvSpPr>
            <p:spPr bwMode="auto">
              <a:xfrm>
                <a:off x="4032" y="86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1" name="Rectangle 44">
                <a:extLst>
                  <a:ext uri="{FF2B5EF4-FFF2-40B4-BE49-F238E27FC236}">
                    <a16:creationId xmlns:a16="http://schemas.microsoft.com/office/drawing/2014/main" id="{F258561B-CA69-C973-D5F5-547E7F4A1346}"/>
                  </a:ext>
                </a:extLst>
              </p:cNvPr>
              <p:cNvSpPr>
                <a:spLocks noChangeArrowheads="1"/>
              </p:cNvSpPr>
              <p:nvPr/>
            </p:nvSpPr>
            <p:spPr bwMode="auto">
              <a:xfrm>
                <a:off x="4032" y="720"/>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2" name="Rectangle 45">
                <a:extLst>
                  <a:ext uri="{FF2B5EF4-FFF2-40B4-BE49-F238E27FC236}">
                    <a16:creationId xmlns:a16="http://schemas.microsoft.com/office/drawing/2014/main" id="{D1CBB223-C2D4-4C7B-8F90-934F638283B0}"/>
                  </a:ext>
                </a:extLst>
              </p:cNvPr>
              <p:cNvSpPr>
                <a:spLocks noChangeArrowheads="1"/>
              </p:cNvSpPr>
              <p:nvPr/>
            </p:nvSpPr>
            <p:spPr bwMode="auto">
              <a:xfrm>
                <a:off x="4032" y="57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
          <p:nvSpPr>
            <p:cNvPr id="28" name="Rectangle 46">
              <a:extLst>
                <a:ext uri="{FF2B5EF4-FFF2-40B4-BE49-F238E27FC236}">
                  <a16:creationId xmlns:a16="http://schemas.microsoft.com/office/drawing/2014/main" id="{8254F37B-141B-32F3-AAF7-269F247E701F}"/>
                </a:ext>
              </a:extLst>
            </p:cNvPr>
            <p:cNvSpPr>
              <a:spLocks noChangeArrowheads="1"/>
            </p:cNvSpPr>
            <p:nvPr/>
          </p:nvSpPr>
          <p:spPr bwMode="auto">
            <a:xfrm>
              <a:off x="5088" y="33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9" name="Rectangle 47">
              <a:extLst>
                <a:ext uri="{FF2B5EF4-FFF2-40B4-BE49-F238E27FC236}">
                  <a16:creationId xmlns:a16="http://schemas.microsoft.com/office/drawing/2014/main" id="{7C8ABFEA-E0B2-4F83-193B-A22D8C895DDF}"/>
                </a:ext>
              </a:extLst>
            </p:cNvPr>
            <p:cNvSpPr>
              <a:spLocks noChangeArrowheads="1"/>
            </p:cNvSpPr>
            <p:nvPr/>
          </p:nvSpPr>
          <p:spPr bwMode="auto">
            <a:xfrm>
              <a:off x="5088" y="192"/>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0" name="Rectangle 48">
              <a:extLst>
                <a:ext uri="{FF2B5EF4-FFF2-40B4-BE49-F238E27FC236}">
                  <a16:creationId xmlns:a16="http://schemas.microsoft.com/office/drawing/2014/main" id="{0DE1605A-42DF-85A3-A763-229CDC43AC09}"/>
                </a:ext>
              </a:extLst>
            </p:cNvPr>
            <p:cNvSpPr>
              <a:spLocks noChangeArrowheads="1"/>
            </p:cNvSpPr>
            <p:nvPr/>
          </p:nvSpPr>
          <p:spPr bwMode="auto">
            <a:xfrm>
              <a:off x="5088" y="177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1" name="Rectangle 49">
              <a:extLst>
                <a:ext uri="{FF2B5EF4-FFF2-40B4-BE49-F238E27FC236}">
                  <a16:creationId xmlns:a16="http://schemas.microsoft.com/office/drawing/2014/main" id="{A6E6B7A4-BD96-7AA2-E556-CC39CF7487BB}"/>
                </a:ext>
              </a:extLst>
            </p:cNvPr>
            <p:cNvSpPr>
              <a:spLocks noChangeArrowheads="1"/>
            </p:cNvSpPr>
            <p:nvPr/>
          </p:nvSpPr>
          <p:spPr bwMode="auto">
            <a:xfrm>
              <a:off x="3312" y="177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2" name="Rectangle 50">
              <a:extLst>
                <a:ext uri="{FF2B5EF4-FFF2-40B4-BE49-F238E27FC236}">
                  <a16:creationId xmlns:a16="http://schemas.microsoft.com/office/drawing/2014/main" id="{44ED3C2F-415B-B50C-B0B3-BAC0B9BF7952}"/>
                </a:ext>
              </a:extLst>
            </p:cNvPr>
            <p:cNvSpPr>
              <a:spLocks noChangeArrowheads="1"/>
            </p:cNvSpPr>
            <p:nvPr/>
          </p:nvSpPr>
          <p:spPr bwMode="auto">
            <a:xfrm>
              <a:off x="3312" y="336"/>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3" name="Rectangle 51">
              <a:extLst>
                <a:ext uri="{FF2B5EF4-FFF2-40B4-BE49-F238E27FC236}">
                  <a16:creationId xmlns:a16="http://schemas.microsoft.com/office/drawing/2014/main" id="{66481900-E763-BFBC-D73D-0F2F704E3D5F}"/>
                </a:ext>
              </a:extLst>
            </p:cNvPr>
            <p:cNvSpPr>
              <a:spLocks noChangeArrowheads="1"/>
            </p:cNvSpPr>
            <p:nvPr/>
          </p:nvSpPr>
          <p:spPr bwMode="auto">
            <a:xfrm>
              <a:off x="3312" y="192"/>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52" name="Group 52">
            <a:extLst>
              <a:ext uri="{FF2B5EF4-FFF2-40B4-BE49-F238E27FC236}">
                <a16:creationId xmlns:a16="http://schemas.microsoft.com/office/drawing/2014/main" id="{F31F16A0-286B-0F65-59F4-BDAAA2876C04}"/>
              </a:ext>
            </a:extLst>
          </p:cNvPr>
          <p:cNvGrpSpPr>
            <a:grpSpLocks/>
          </p:cNvGrpSpPr>
          <p:nvPr/>
        </p:nvGrpSpPr>
        <p:grpSpPr bwMode="auto">
          <a:xfrm>
            <a:off x="7151156" y="2059555"/>
            <a:ext cx="4234543" cy="3840632"/>
            <a:chOff x="3312" y="2112"/>
            <a:chExt cx="2064" cy="1872"/>
          </a:xfrm>
        </p:grpSpPr>
        <p:sp>
          <p:nvSpPr>
            <p:cNvPr id="53" name="Rectangle 53">
              <a:extLst>
                <a:ext uri="{FF2B5EF4-FFF2-40B4-BE49-F238E27FC236}">
                  <a16:creationId xmlns:a16="http://schemas.microsoft.com/office/drawing/2014/main" id="{B5FE328A-16E5-5954-2E1E-BF7B6412E717}"/>
                </a:ext>
              </a:extLst>
            </p:cNvPr>
            <p:cNvSpPr>
              <a:spLocks noChangeArrowheads="1"/>
            </p:cNvSpPr>
            <p:nvPr/>
          </p:nvSpPr>
          <p:spPr bwMode="auto">
            <a:xfrm>
              <a:off x="3312" y="2112"/>
              <a:ext cx="2064" cy="1872"/>
            </a:xfrm>
            <a:prstGeom prst="rect">
              <a:avLst/>
            </a:prstGeom>
            <a:noFill/>
            <a:ln w="28194">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54" name="Group 54">
              <a:extLst>
                <a:ext uri="{FF2B5EF4-FFF2-40B4-BE49-F238E27FC236}">
                  <a16:creationId xmlns:a16="http://schemas.microsoft.com/office/drawing/2014/main" id="{2D907746-B943-4CD7-C370-D21ED9CDEBF7}"/>
                </a:ext>
              </a:extLst>
            </p:cNvPr>
            <p:cNvGrpSpPr>
              <a:grpSpLocks/>
            </p:cNvGrpSpPr>
            <p:nvPr/>
          </p:nvGrpSpPr>
          <p:grpSpPr bwMode="auto">
            <a:xfrm>
              <a:off x="3600" y="2352"/>
              <a:ext cx="96" cy="1344"/>
              <a:chOff x="3504" y="2352"/>
              <a:chExt cx="96" cy="1344"/>
            </a:xfrm>
          </p:grpSpPr>
          <p:sp>
            <p:nvSpPr>
              <p:cNvPr id="73" name="Rectangle 55">
                <a:extLst>
                  <a:ext uri="{FF2B5EF4-FFF2-40B4-BE49-F238E27FC236}">
                    <a16:creationId xmlns:a16="http://schemas.microsoft.com/office/drawing/2014/main" id="{26248BC7-B89C-7E40-6834-2E44FC67D8D2}"/>
                  </a:ext>
                </a:extLst>
              </p:cNvPr>
              <p:cNvSpPr>
                <a:spLocks noChangeArrowheads="1"/>
              </p:cNvSpPr>
              <p:nvPr/>
            </p:nvSpPr>
            <p:spPr bwMode="auto">
              <a:xfrm>
                <a:off x="3504" y="2352"/>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4" name="Rectangle 56">
                <a:extLst>
                  <a:ext uri="{FF2B5EF4-FFF2-40B4-BE49-F238E27FC236}">
                    <a16:creationId xmlns:a16="http://schemas.microsoft.com/office/drawing/2014/main" id="{F9A2D08D-788A-FF3D-EA71-64AD363F36AD}"/>
                  </a:ext>
                </a:extLst>
              </p:cNvPr>
              <p:cNvSpPr>
                <a:spLocks noChangeArrowheads="1"/>
              </p:cNvSpPr>
              <p:nvPr/>
            </p:nvSpPr>
            <p:spPr bwMode="auto">
              <a:xfrm>
                <a:off x="3504" y="2688"/>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5" name="Rectangle 57">
                <a:extLst>
                  <a:ext uri="{FF2B5EF4-FFF2-40B4-BE49-F238E27FC236}">
                    <a16:creationId xmlns:a16="http://schemas.microsoft.com/office/drawing/2014/main" id="{4B4A0852-7DE9-B5DC-22AB-1CF2A26F3300}"/>
                  </a:ext>
                </a:extLst>
              </p:cNvPr>
              <p:cNvSpPr>
                <a:spLocks noChangeArrowheads="1"/>
              </p:cNvSpPr>
              <p:nvPr/>
            </p:nvSpPr>
            <p:spPr bwMode="auto">
              <a:xfrm>
                <a:off x="3504" y="2976"/>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6" name="Rectangle 58">
                <a:extLst>
                  <a:ext uri="{FF2B5EF4-FFF2-40B4-BE49-F238E27FC236}">
                    <a16:creationId xmlns:a16="http://schemas.microsoft.com/office/drawing/2014/main" id="{3F91FEBC-8002-0B09-7DAE-186F04A25B0A}"/>
                  </a:ext>
                </a:extLst>
              </p:cNvPr>
              <p:cNvSpPr>
                <a:spLocks noChangeArrowheads="1"/>
              </p:cNvSpPr>
              <p:nvPr/>
            </p:nvSpPr>
            <p:spPr bwMode="auto">
              <a:xfrm>
                <a:off x="3504" y="3312"/>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7" name="Rectangle 59">
                <a:extLst>
                  <a:ext uri="{FF2B5EF4-FFF2-40B4-BE49-F238E27FC236}">
                    <a16:creationId xmlns:a16="http://schemas.microsoft.com/office/drawing/2014/main" id="{88F58547-4A4C-2A8D-E4EA-99B539DF7293}"/>
                  </a:ext>
                </a:extLst>
              </p:cNvPr>
              <p:cNvSpPr>
                <a:spLocks noChangeArrowheads="1"/>
              </p:cNvSpPr>
              <p:nvPr/>
            </p:nvSpPr>
            <p:spPr bwMode="auto">
              <a:xfrm>
                <a:off x="3504" y="3600"/>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55" name="Group 60">
              <a:extLst>
                <a:ext uri="{FF2B5EF4-FFF2-40B4-BE49-F238E27FC236}">
                  <a16:creationId xmlns:a16="http://schemas.microsoft.com/office/drawing/2014/main" id="{EC270750-CBDB-E7CE-58CF-0758ADEE56B6}"/>
                </a:ext>
              </a:extLst>
            </p:cNvPr>
            <p:cNvGrpSpPr>
              <a:grpSpLocks/>
            </p:cNvGrpSpPr>
            <p:nvPr/>
          </p:nvGrpSpPr>
          <p:grpSpPr bwMode="auto">
            <a:xfrm>
              <a:off x="4080" y="2352"/>
              <a:ext cx="96" cy="1344"/>
              <a:chOff x="3504" y="2352"/>
              <a:chExt cx="96" cy="1344"/>
            </a:xfrm>
          </p:grpSpPr>
          <p:sp>
            <p:nvSpPr>
              <p:cNvPr id="68" name="Rectangle 61">
                <a:extLst>
                  <a:ext uri="{FF2B5EF4-FFF2-40B4-BE49-F238E27FC236}">
                    <a16:creationId xmlns:a16="http://schemas.microsoft.com/office/drawing/2014/main" id="{61CF91B9-7488-5A51-A495-CD48A5C0FE7C}"/>
                  </a:ext>
                </a:extLst>
              </p:cNvPr>
              <p:cNvSpPr>
                <a:spLocks noChangeArrowheads="1"/>
              </p:cNvSpPr>
              <p:nvPr/>
            </p:nvSpPr>
            <p:spPr bwMode="auto">
              <a:xfrm>
                <a:off x="3504" y="2352"/>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9" name="Rectangle 62">
                <a:extLst>
                  <a:ext uri="{FF2B5EF4-FFF2-40B4-BE49-F238E27FC236}">
                    <a16:creationId xmlns:a16="http://schemas.microsoft.com/office/drawing/2014/main" id="{417E26CE-E0B7-0C3A-BEF9-381D6BECCDF8}"/>
                  </a:ext>
                </a:extLst>
              </p:cNvPr>
              <p:cNvSpPr>
                <a:spLocks noChangeArrowheads="1"/>
              </p:cNvSpPr>
              <p:nvPr/>
            </p:nvSpPr>
            <p:spPr bwMode="auto">
              <a:xfrm>
                <a:off x="3504" y="2688"/>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Rectangle 63">
                <a:extLst>
                  <a:ext uri="{FF2B5EF4-FFF2-40B4-BE49-F238E27FC236}">
                    <a16:creationId xmlns:a16="http://schemas.microsoft.com/office/drawing/2014/main" id="{116297A2-8DDB-7523-EBBF-08F75DCF039C}"/>
                  </a:ext>
                </a:extLst>
              </p:cNvPr>
              <p:cNvSpPr>
                <a:spLocks noChangeArrowheads="1"/>
              </p:cNvSpPr>
              <p:nvPr/>
            </p:nvSpPr>
            <p:spPr bwMode="auto">
              <a:xfrm>
                <a:off x="3504" y="2976"/>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Rectangle 64">
                <a:extLst>
                  <a:ext uri="{FF2B5EF4-FFF2-40B4-BE49-F238E27FC236}">
                    <a16:creationId xmlns:a16="http://schemas.microsoft.com/office/drawing/2014/main" id="{0EBFD20B-2ED3-DBCB-F295-D213971CD306}"/>
                  </a:ext>
                </a:extLst>
              </p:cNvPr>
              <p:cNvSpPr>
                <a:spLocks noChangeArrowheads="1"/>
              </p:cNvSpPr>
              <p:nvPr/>
            </p:nvSpPr>
            <p:spPr bwMode="auto">
              <a:xfrm>
                <a:off x="3504" y="3312"/>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Rectangle 65">
                <a:extLst>
                  <a:ext uri="{FF2B5EF4-FFF2-40B4-BE49-F238E27FC236}">
                    <a16:creationId xmlns:a16="http://schemas.microsoft.com/office/drawing/2014/main" id="{15D7E70F-76DA-DA63-3EDB-C024052390D5}"/>
                  </a:ext>
                </a:extLst>
              </p:cNvPr>
              <p:cNvSpPr>
                <a:spLocks noChangeArrowheads="1"/>
              </p:cNvSpPr>
              <p:nvPr/>
            </p:nvSpPr>
            <p:spPr bwMode="auto">
              <a:xfrm>
                <a:off x="3504" y="3600"/>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56" name="Group 66">
              <a:extLst>
                <a:ext uri="{FF2B5EF4-FFF2-40B4-BE49-F238E27FC236}">
                  <a16:creationId xmlns:a16="http://schemas.microsoft.com/office/drawing/2014/main" id="{736A6742-55F5-39FF-3A90-A437B05985B9}"/>
                </a:ext>
              </a:extLst>
            </p:cNvPr>
            <p:cNvGrpSpPr>
              <a:grpSpLocks/>
            </p:cNvGrpSpPr>
            <p:nvPr/>
          </p:nvGrpSpPr>
          <p:grpSpPr bwMode="auto">
            <a:xfrm>
              <a:off x="4464" y="2352"/>
              <a:ext cx="96" cy="1344"/>
              <a:chOff x="3504" y="2352"/>
              <a:chExt cx="96" cy="1344"/>
            </a:xfrm>
          </p:grpSpPr>
          <p:sp>
            <p:nvSpPr>
              <p:cNvPr id="63" name="Rectangle 67">
                <a:extLst>
                  <a:ext uri="{FF2B5EF4-FFF2-40B4-BE49-F238E27FC236}">
                    <a16:creationId xmlns:a16="http://schemas.microsoft.com/office/drawing/2014/main" id="{7721957D-5FD2-B1C3-70EE-BDF4A74CDA74}"/>
                  </a:ext>
                </a:extLst>
              </p:cNvPr>
              <p:cNvSpPr>
                <a:spLocks noChangeArrowheads="1"/>
              </p:cNvSpPr>
              <p:nvPr/>
            </p:nvSpPr>
            <p:spPr bwMode="auto">
              <a:xfrm>
                <a:off x="3504" y="2352"/>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4" name="Rectangle 68">
                <a:extLst>
                  <a:ext uri="{FF2B5EF4-FFF2-40B4-BE49-F238E27FC236}">
                    <a16:creationId xmlns:a16="http://schemas.microsoft.com/office/drawing/2014/main" id="{9CFDEFA1-230B-A993-1F8A-5AB8F05CB1BE}"/>
                  </a:ext>
                </a:extLst>
              </p:cNvPr>
              <p:cNvSpPr>
                <a:spLocks noChangeArrowheads="1"/>
              </p:cNvSpPr>
              <p:nvPr/>
            </p:nvSpPr>
            <p:spPr bwMode="auto">
              <a:xfrm>
                <a:off x="3504" y="2688"/>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5" name="Rectangle 69">
                <a:extLst>
                  <a:ext uri="{FF2B5EF4-FFF2-40B4-BE49-F238E27FC236}">
                    <a16:creationId xmlns:a16="http://schemas.microsoft.com/office/drawing/2014/main" id="{E6D7B5F0-EACE-E998-22E7-4C06DEA67A2D}"/>
                  </a:ext>
                </a:extLst>
              </p:cNvPr>
              <p:cNvSpPr>
                <a:spLocks noChangeArrowheads="1"/>
              </p:cNvSpPr>
              <p:nvPr/>
            </p:nvSpPr>
            <p:spPr bwMode="auto">
              <a:xfrm>
                <a:off x="3504" y="2976"/>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6" name="Rectangle 70">
                <a:extLst>
                  <a:ext uri="{FF2B5EF4-FFF2-40B4-BE49-F238E27FC236}">
                    <a16:creationId xmlns:a16="http://schemas.microsoft.com/office/drawing/2014/main" id="{0923F54D-D159-0701-D1A3-AEBB1AC73915}"/>
                  </a:ext>
                </a:extLst>
              </p:cNvPr>
              <p:cNvSpPr>
                <a:spLocks noChangeArrowheads="1"/>
              </p:cNvSpPr>
              <p:nvPr/>
            </p:nvSpPr>
            <p:spPr bwMode="auto">
              <a:xfrm>
                <a:off x="3504" y="3312"/>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7" name="Rectangle 71">
                <a:extLst>
                  <a:ext uri="{FF2B5EF4-FFF2-40B4-BE49-F238E27FC236}">
                    <a16:creationId xmlns:a16="http://schemas.microsoft.com/office/drawing/2014/main" id="{021E4565-5A06-94C5-1158-040B29B7D82B}"/>
                  </a:ext>
                </a:extLst>
              </p:cNvPr>
              <p:cNvSpPr>
                <a:spLocks noChangeArrowheads="1"/>
              </p:cNvSpPr>
              <p:nvPr/>
            </p:nvSpPr>
            <p:spPr bwMode="auto">
              <a:xfrm>
                <a:off x="3504" y="3600"/>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57" name="Group 72">
              <a:extLst>
                <a:ext uri="{FF2B5EF4-FFF2-40B4-BE49-F238E27FC236}">
                  <a16:creationId xmlns:a16="http://schemas.microsoft.com/office/drawing/2014/main" id="{F8177DAD-FE93-FC68-0C40-91F58A7FEDC8}"/>
                </a:ext>
              </a:extLst>
            </p:cNvPr>
            <p:cNvGrpSpPr>
              <a:grpSpLocks/>
            </p:cNvGrpSpPr>
            <p:nvPr/>
          </p:nvGrpSpPr>
          <p:grpSpPr bwMode="auto">
            <a:xfrm>
              <a:off x="4896" y="2352"/>
              <a:ext cx="96" cy="1344"/>
              <a:chOff x="3504" y="2352"/>
              <a:chExt cx="96" cy="1344"/>
            </a:xfrm>
          </p:grpSpPr>
          <p:sp>
            <p:nvSpPr>
              <p:cNvPr id="58" name="Rectangle 73">
                <a:extLst>
                  <a:ext uri="{FF2B5EF4-FFF2-40B4-BE49-F238E27FC236}">
                    <a16:creationId xmlns:a16="http://schemas.microsoft.com/office/drawing/2014/main" id="{5A4888FF-1856-D1F3-CD22-63514B729842}"/>
                  </a:ext>
                </a:extLst>
              </p:cNvPr>
              <p:cNvSpPr>
                <a:spLocks noChangeArrowheads="1"/>
              </p:cNvSpPr>
              <p:nvPr/>
            </p:nvSpPr>
            <p:spPr bwMode="auto">
              <a:xfrm>
                <a:off x="3504" y="2352"/>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9" name="Rectangle 74">
                <a:extLst>
                  <a:ext uri="{FF2B5EF4-FFF2-40B4-BE49-F238E27FC236}">
                    <a16:creationId xmlns:a16="http://schemas.microsoft.com/office/drawing/2014/main" id="{8E8D352F-2917-C13B-A285-15C247BEC417}"/>
                  </a:ext>
                </a:extLst>
              </p:cNvPr>
              <p:cNvSpPr>
                <a:spLocks noChangeArrowheads="1"/>
              </p:cNvSpPr>
              <p:nvPr/>
            </p:nvSpPr>
            <p:spPr bwMode="auto">
              <a:xfrm>
                <a:off x="3504" y="2688"/>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0" name="Rectangle 75">
                <a:extLst>
                  <a:ext uri="{FF2B5EF4-FFF2-40B4-BE49-F238E27FC236}">
                    <a16:creationId xmlns:a16="http://schemas.microsoft.com/office/drawing/2014/main" id="{7435F22B-865D-1D20-DC86-032F6C79EAED}"/>
                  </a:ext>
                </a:extLst>
              </p:cNvPr>
              <p:cNvSpPr>
                <a:spLocks noChangeArrowheads="1"/>
              </p:cNvSpPr>
              <p:nvPr/>
            </p:nvSpPr>
            <p:spPr bwMode="auto">
              <a:xfrm>
                <a:off x="3504" y="2976"/>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1" name="Rectangle 76">
                <a:extLst>
                  <a:ext uri="{FF2B5EF4-FFF2-40B4-BE49-F238E27FC236}">
                    <a16:creationId xmlns:a16="http://schemas.microsoft.com/office/drawing/2014/main" id="{954A2A4A-D3AB-02E3-E315-DF9BCEA43D82}"/>
                  </a:ext>
                </a:extLst>
              </p:cNvPr>
              <p:cNvSpPr>
                <a:spLocks noChangeArrowheads="1"/>
              </p:cNvSpPr>
              <p:nvPr/>
            </p:nvSpPr>
            <p:spPr bwMode="auto">
              <a:xfrm>
                <a:off x="3504" y="3312"/>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2" name="Rectangle 77">
                <a:extLst>
                  <a:ext uri="{FF2B5EF4-FFF2-40B4-BE49-F238E27FC236}">
                    <a16:creationId xmlns:a16="http://schemas.microsoft.com/office/drawing/2014/main" id="{11EAE9E3-5FAA-BD01-45B4-9725268FBAF6}"/>
                  </a:ext>
                </a:extLst>
              </p:cNvPr>
              <p:cNvSpPr>
                <a:spLocks noChangeArrowheads="1"/>
              </p:cNvSpPr>
              <p:nvPr/>
            </p:nvSpPr>
            <p:spPr bwMode="auto">
              <a:xfrm>
                <a:off x="3504" y="3600"/>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spTree>
    <p:extLst>
      <p:ext uri="{BB962C8B-B14F-4D97-AF65-F5344CB8AC3E}">
        <p14:creationId xmlns:p14="http://schemas.microsoft.com/office/powerpoint/2010/main" val="60360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3D9D-71D7-89B8-82CA-408DEE7C583A}"/>
              </a:ext>
            </a:extLst>
          </p:cNvPr>
          <p:cNvSpPr>
            <a:spLocks noGrp="1"/>
          </p:cNvSpPr>
          <p:nvPr>
            <p:ph type="title"/>
          </p:nvPr>
        </p:nvSpPr>
        <p:spPr/>
        <p:txBody>
          <a:bodyPr/>
          <a:lstStyle/>
          <a:p>
            <a:r>
              <a:rPr lang="en-US" dirty="0"/>
              <a:t>Commercial Tools</a:t>
            </a:r>
          </a:p>
        </p:txBody>
      </p:sp>
      <p:pic>
        <p:nvPicPr>
          <p:cNvPr id="4" name="Picture 4">
            <a:extLst>
              <a:ext uri="{FF2B5EF4-FFF2-40B4-BE49-F238E27FC236}">
                <a16:creationId xmlns:a16="http://schemas.microsoft.com/office/drawing/2014/main" id="{05CE472D-1D3D-102B-8D5D-631131299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04497"/>
            <a:ext cx="5116286" cy="4770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FF50808C-A838-0188-5E23-933D37270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514" y="1478142"/>
            <a:ext cx="5116286" cy="4759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077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lternate Process 7">
            <a:extLst>
              <a:ext uri="{FF2B5EF4-FFF2-40B4-BE49-F238E27FC236}">
                <a16:creationId xmlns:a16="http://schemas.microsoft.com/office/drawing/2014/main" id="{8F3E42C9-2AE8-F55F-CFF0-ADC074AA6746}"/>
              </a:ext>
            </a:extLst>
          </p:cNvPr>
          <p:cNvSpPr/>
          <p:nvPr/>
        </p:nvSpPr>
        <p:spPr>
          <a:xfrm>
            <a:off x="6955971" y="2111829"/>
            <a:ext cx="4583841" cy="2590800"/>
          </a:xfrm>
          <a:prstGeom prst="flowChartAlternateProcess">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4EF10-3AFA-E094-F539-2A134A0A5179}"/>
              </a:ext>
            </a:extLst>
          </p:cNvPr>
          <p:cNvSpPr>
            <a:spLocks noGrp="1"/>
          </p:cNvSpPr>
          <p:nvPr>
            <p:ph type="title"/>
          </p:nvPr>
        </p:nvSpPr>
        <p:spPr/>
        <p:txBody>
          <a:bodyPr/>
          <a:lstStyle/>
          <a:p>
            <a:r>
              <a:rPr lang="en-US" dirty="0"/>
              <a:t>Placement is VERY HARD</a:t>
            </a:r>
          </a:p>
        </p:txBody>
      </p:sp>
      <p:sp>
        <p:nvSpPr>
          <p:cNvPr id="3" name="Content Placeholder 2">
            <a:extLst>
              <a:ext uri="{FF2B5EF4-FFF2-40B4-BE49-F238E27FC236}">
                <a16:creationId xmlns:a16="http://schemas.microsoft.com/office/drawing/2014/main" id="{768FBE64-2551-0DF7-BE77-58266E40F0F2}"/>
              </a:ext>
            </a:extLst>
          </p:cNvPr>
          <p:cNvSpPr>
            <a:spLocks noGrp="1"/>
          </p:cNvSpPr>
          <p:nvPr>
            <p:ph idx="1"/>
          </p:nvPr>
        </p:nvSpPr>
        <p:spPr/>
        <p:txBody>
          <a:bodyPr/>
          <a:lstStyle/>
          <a:p>
            <a:r>
              <a:rPr lang="en-US" b="1" dirty="0"/>
              <a:t>Even this simplified placement problem is NP-complete</a:t>
            </a:r>
          </a:p>
          <a:p>
            <a:pPr lvl="1"/>
            <a:r>
              <a:rPr lang="en-US" dirty="0"/>
              <a:t>1D placement</a:t>
            </a:r>
          </a:p>
          <a:p>
            <a:pPr lvl="1"/>
            <a:r>
              <a:rPr lang="en-US" dirty="0"/>
              <a:t>2-pin nets only</a:t>
            </a:r>
          </a:p>
          <a:p>
            <a:pPr lvl="1"/>
            <a:r>
              <a:rPr lang="en-US" dirty="0"/>
              <a:t>All modules are of the same size</a:t>
            </a:r>
          </a:p>
          <a:p>
            <a:pPr lvl="1"/>
            <a:r>
              <a:rPr lang="en-US" dirty="0"/>
              <a:t>Wirelength as the only cost function</a:t>
            </a:r>
          </a:p>
          <a:p>
            <a:r>
              <a:rPr lang="en-US" b="1" dirty="0"/>
              <a:t>Realistic placement problems are</a:t>
            </a:r>
          </a:p>
          <a:p>
            <a:pPr lvl="1"/>
            <a:r>
              <a:rPr lang="en-US" dirty="0"/>
              <a:t>2D placement</a:t>
            </a:r>
          </a:p>
          <a:p>
            <a:pPr lvl="1"/>
            <a:r>
              <a:rPr lang="en-US" dirty="0"/>
              <a:t>Multi-pin nets</a:t>
            </a:r>
          </a:p>
          <a:p>
            <a:pPr lvl="1"/>
            <a:r>
              <a:rPr lang="en-US" dirty="0"/>
              <a:t>Modules of different sizes</a:t>
            </a:r>
          </a:p>
          <a:p>
            <a:pPr lvl="1"/>
            <a:r>
              <a:rPr lang="en-US" dirty="0"/>
              <a:t>Various cost function in addition to total wirelength</a:t>
            </a:r>
          </a:p>
          <a:p>
            <a:pPr lvl="1"/>
            <a:r>
              <a:rPr lang="en-US" dirty="0"/>
              <a:t>Various constraints for different target applications</a:t>
            </a:r>
          </a:p>
        </p:txBody>
      </p:sp>
      <p:pic>
        <p:nvPicPr>
          <p:cNvPr id="4" name="Picture 4" descr="tw0000">
            <a:extLst>
              <a:ext uri="{FF2B5EF4-FFF2-40B4-BE49-F238E27FC236}">
                <a16:creationId xmlns:a16="http://schemas.microsoft.com/office/drawing/2014/main" id="{0142D305-FF11-DF29-E0A3-43BCC0DA3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335" y="2399323"/>
            <a:ext cx="1976510" cy="1765390"/>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descr="tw056">
            <a:extLst>
              <a:ext uri="{FF2B5EF4-FFF2-40B4-BE49-F238E27FC236}">
                <a16:creationId xmlns:a16="http://schemas.microsoft.com/office/drawing/2014/main" id="{55CF3E1C-4132-D434-2E64-5937349DB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0515" y="2399323"/>
            <a:ext cx="1892499" cy="1748133"/>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1B5CB0B5-887E-91E0-2FA5-4FC3C670925C}"/>
              </a:ext>
            </a:extLst>
          </p:cNvPr>
          <p:cNvSpPr txBox="1">
            <a:spLocks noChangeArrowheads="1"/>
          </p:cNvSpPr>
          <p:nvPr/>
        </p:nvSpPr>
        <p:spPr bwMode="auto">
          <a:xfrm>
            <a:off x="7091193" y="4194173"/>
            <a:ext cx="20186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2000" dirty="0">
                <a:ea typeface="新細明體" panose="02020500000000000000" pitchFamily="18" charset="-120"/>
              </a:rPr>
              <a:t>bad placement</a:t>
            </a:r>
          </a:p>
        </p:txBody>
      </p:sp>
      <p:sp>
        <p:nvSpPr>
          <p:cNvPr id="7" name="Text Box 7">
            <a:extLst>
              <a:ext uri="{FF2B5EF4-FFF2-40B4-BE49-F238E27FC236}">
                <a16:creationId xmlns:a16="http://schemas.microsoft.com/office/drawing/2014/main" id="{CCA34956-BE11-C2F3-75EE-CCA2A4D3A7CC}"/>
              </a:ext>
            </a:extLst>
          </p:cNvPr>
          <p:cNvSpPr txBox="1">
            <a:spLocks noChangeArrowheads="1"/>
          </p:cNvSpPr>
          <p:nvPr/>
        </p:nvSpPr>
        <p:spPr bwMode="auto">
          <a:xfrm>
            <a:off x="9253715" y="4192019"/>
            <a:ext cx="22860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2000" dirty="0">
                <a:ea typeface="新細明體" panose="02020500000000000000" pitchFamily="18" charset="-120"/>
              </a:rPr>
              <a:t>good placement</a:t>
            </a:r>
          </a:p>
        </p:txBody>
      </p:sp>
    </p:spTree>
    <p:extLst>
      <p:ext uri="{BB962C8B-B14F-4D97-AF65-F5344CB8AC3E}">
        <p14:creationId xmlns:p14="http://schemas.microsoft.com/office/powerpoint/2010/main" val="798022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78B2-40DD-F4E8-A218-40FF4D094A11}"/>
              </a:ext>
            </a:extLst>
          </p:cNvPr>
          <p:cNvSpPr>
            <a:spLocks noGrp="1"/>
          </p:cNvSpPr>
          <p:nvPr>
            <p:ph type="title"/>
          </p:nvPr>
        </p:nvSpPr>
        <p:spPr/>
        <p:txBody>
          <a:bodyPr/>
          <a:lstStyle/>
          <a:p>
            <a:r>
              <a:rPr lang="en-US" dirty="0"/>
              <a:t>Let’s Start with a Simple Placer</a:t>
            </a:r>
          </a:p>
        </p:txBody>
      </p:sp>
      <p:sp>
        <p:nvSpPr>
          <p:cNvPr id="3" name="Content Placeholder 2">
            <a:extLst>
              <a:ext uri="{FF2B5EF4-FFF2-40B4-BE49-F238E27FC236}">
                <a16:creationId xmlns:a16="http://schemas.microsoft.com/office/drawing/2014/main" id="{8AAB202B-5160-09F8-684F-FD48F22A1546}"/>
              </a:ext>
            </a:extLst>
          </p:cNvPr>
          <p:cNvSpPr>
            <a:spLocks noGrp="1"/>
          </p:cNvSpPr>
          <p:nvPr>
            <p:ph idx="1"/>
          </p:nvPr>
        </p:nvSpPr>
        <p:spPr/>
        <p:txBody>
          <a:bodyPr/>
          <a:lstStyle/>
          <a:p>
            <a:r>
              <a:rPr lang="en-US" b="1" dirty="0"/>
              <a:t>Very simple model of the </a:t>
            </a:r>
            <a:r>
              <a:rPr lang="en-US" b="1" dirty="0">
                <a:solidFill>
                  <a:srgbClr val="800000"/>
                </a:solidFill>
              </a:rPr>
              <a:t>chip</a:t>
            </a:r>
          </a:p>
          <a:p>
            <a:pPr lvl="1"/>
            <a:r>
              <a:rPr lang="en-US" dirty="0"/>
              <a:t>A simple grid – like a chess board</a:t>
            </a:r>
          </a:p>
          <a:p>
            <a:pPr lvl="1"/>
            <a:r>
              <a:rPr lang="en-US" dirty="0"/>
              <a:t>Cells (gates) go in grid slots  </a:t>
            </a:r>
          </a:p>
          <a:p>
            <a:pPr lvl="1"/>
            <a:r>
              <a:rPr lang="en-US" dirty="0"/>
              <a:t>Pins (connect off-chip, fixed at edges)</a:t>
            </a:r>
          </a:p>
          <a:p>
            <a:endParaRPr lang="en-US" dirty="0"/>
          </a:p>
          <a:p>
            <a:r>
              <a:rPr lang="en-US" b="1" dirty="0"/>
              <a:t>Very simple model of </a:t>
            </a:r>
            <a:r>
              <a:rPr lang="en-US" b="1" dirty="0">
                <a:solidFill>
                  <a:srgbClr val="800000"/>
                </a:solidFill>
              </a:rPr>
              <a:t>gates</a:t>
            </a:r>
          </a:p>
          <a:p>
            <a:pPr lvl="1"/>
            <a:r>
              <a:rPr lang="en-US" dirty="0"/>
              <a:t>All gates are exactly the same size.  </a:t>
            </a:r>
          </a:p>
          <a:p>
            <a:pPr lvl="2"/>
            <a:r>
              <a:rPr lang="en-US" dirty="0"/>
              <a:t>Unrealistic, I know, but simplifies things …</a:t>
            </a:r>
          </a:p>
          <a:p>
            <a:pPr lvl="1"/>
            <a:r>
              <a:rPr lang="en-US" dirty="0"/>
              <a:t>Each grid slot can hold 1 gate</a:t>
            </a:r>
          </a:p>
          <a:p>
            <a:pPr lvl="2"/>
            <a:r>
              <a:rPr lang="en-US" dirty="0"/>
              <a:t>Unrealistic, again, but simplifies things …</a:t>
            </a:r>
          </a:p>
          <a:p>
            <a:endParaRPr lang="en-US" dirty="0"/>
          </a:p>
        </p:txBody>
      </p:sp>
      <p:sp>
        <p:nvSpPr>
          <p:cNvPr id="4" name="Rectangle 6">
            <a:extLst>
              <a:ext uri="{FF2B5EF4-FFF2-40B4-BE49-F238E27FC236}">
                <a16:creationId xmlns:a16="http://schemas.microsoft.com/office/drawing/2014/main" id="{E032871D-9F68-4728-B794-613A8D53CD5A}"/>
              </a:ext>
            </a:extLst>
          </p:cNvPr>
          <p:cNvSpPr>
            <a:spLocks noChangeArrowheads="1"/>
          </p:cNvSpPr>
          <p:nvPr/>
        </p:nvSpPr>
        <p:spPr bwMode="auto">
          <a:xfrm>
            <a:off x="7140847" y="2264414"/>
            <a:ext cx="2522833" cy="2703035"/>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Line 7">
            <a:extLst>
              <a:ext uri="{FF2B5EF4-FFF2-40B4-BE49-F238E27FC236}">
                <a16:creationId xmlns:a16="http://schemas.microsoft.com/office/drawing/2014/main" id="{9E01B5A5-949A-6580-B9F7-2842C31E337B}"/>
              </a:ext>
            </a:extLst>
          </p:cNvPr>
          <p:cNvSpPr>
            <a:spLocks noChangeShapeType="1"/>
          </p:cNvSpPr>
          <p:nvPr/>
        </p:nvSpPr>
        <p:spPr bwMode="auto">
          <a:xfrm>
            <a:off x="8627517"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Line 8">
            <a:extLst>
              <a:ext uri="{FF2B5EF4-FFF2-40B4-BE49-F238E27FC236}">
                <a16:creationId xmlns:a16="http://schemas.microsoft.com/office/drawing/2014/main" id="{01BE18CA-80FD-9BC0-2C6A-8AAEA8FB332A}"/>
              </a:ext>
            </a:extLst>
          </p:cNvPr>
          <p:cNvSpPr>
            <a:spLocks noChangeShapeType="1"/>
          </p:cNvSpPr>
          <p:nvPr/>
        </p:nvSpPr>
        <p:spPr bwMode="auto">
          <a:xfrm>
            <a:off x="7600363"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Line 9">
            <a:extLst>
              <a:ext uri="{FF2B5EF4-FFF2-40B4-BE49-F238E27FC236}">
                <a16:creationId xmlns:a16="http://schemas.microsoft.com/office/drawing/2014/main" id="{214D6871-DD32-215C-3D47-A1651369C0FF}"/>
              </a:ext>
            </a:extLst>
          </p:cNvPr>
          <p:cNvSpPr>
            <a:spLocks noChangeShapeType="1"/>
          </p:cNvSpPr>
          <p:nvPr/>
        </p:nvSpPr>
        <p:spPr bwMode="auto">
          <a:xfrm>
            <a:off x="8122950"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Line 10">
            <a:extLst>
              <a:ext uri="{FF2B5EF4-FFF2-40B4-BE49-F238E27FC236}">
                <a16:creationId xmlns:a16="http://schemas.microsoft.com/office/drawing/2014/main" id="{3F62569E-4557-A0B9-5412-4947DA062633}"/>
              </a:ext>
            </a:extLst>
          </p:cNvPr>
          <p:cNvSpPr>
            <a:spLocks noChangeShapeType="1"/>
          </p:cNvSpPr>
          <p:nvPr/>
        </p:nvSpPr>
        <p:spPr bwMode="auto">
          <a:xfrm>
            <a:off x="9150104"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Line 11">
            <a:extLst>
              <a:ext uri="{FF2B5EF4-FFF2-40B4-BE49-F238E27FC236}">
                <a16:creationId xmlns:a16="http://schemas.microsoft.com/office/drawing/2014/main" id="{4EFF3F8A-C077-6BCE-D1C9-356DAAD00CCF}"/>
              </a:ext>
            </a:extLst>
          </p:cNvPr>
          <p:cNvSpPr>
            <a:spLocks noChangeShapeType="1"/>
          </p:cNvSpPr>
          <p:nvPr/>
        </p:nvSpPr>
        <p:spPr bwMode="auto">
          <a:xfrm flipH="1">
            <a:off x="7122827" y="2705910"/>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Line 12">
            <a:extLst>
              <a:ext uri="{FF2B5EF4-FFF2-40B4-BE49-F238E27FC236}">
                <a16:creationId xmlns:a16="http://schemas.microsoft.com/office/drawing/2014/main" id="{DA3941E4-13FA-DC72-0872-E2C445C2305E}"/>
              </a:ext>
            </a:extLst>
          </p:cNvPr>
          <p:cNvSpPr>
            <a:spLocks noChangeShapeType="1"/>
          </p:cNvSpPr>
          <p:nvPr/>
        </p:nvSpPr>
        <p:spPr bwMode="auto">
          <a:xfrm flipH="1">
            <a:off x="7104807" y="3156415"/>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13">
            <a:extLst>
              <a:ext uri="{FF2B5EF4-FFF2-40B4-BE49-F238E27FC236}">
                <a16:creationId xmlns:a16="http://schemas.microsoft.com/office/drawing/2014/main" id="{8E942D6A-FA83-610B-3800-ECEB6FDBABC8}"/>
              </a:ext>
            </a:extLst>
          </p:cNvPr>
          <p:cNvSpPr>
            <a:spLocks noChangeShapeType="1"/>
          </p:cNvSpPr>
          <p:nvPr/>
        </p:nvSpPr>
        <p:spPr bwMode="auto">
          <a:xfrm flipH="1">
            <a:off x="7104807" y="3624942"/>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14">
            <a:extLst>
              <a:ext uri="{FF2B5EF4-FFF2-40B4-BE49-F238E27FC236}">
                <a16:creationId xmlns:a16="http://schemas.microsoft.com/office/drawing/2014/main" id="{655D996A-6AAF-CCD3-4164-EF97121AA7B3}"/>
              </a:ext>
            </a:extLst>
          </p:cNvPr>
          <p:cNvSpPr>
            <a:spLocks noChangeShapeType="1"/>
          </p:cNvSpPr>
          <p:nvPr/>
        </p:nvSpPr>
        <p:spPr bwMode="auto">
          <a:xfrm flipH="1">
            <a:off x="7140847" y="4093468"/>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5">
            <a:extLst>
              <a:ext uri="{FF2B5EF4-FFF2-40B4-BE49-F238E27FC236}">
                <a16:creationId xmlns:a16="http://schemas.microsoft.com/office/drawing/2014/main" id="{07957B57-3C36-A033-61D3-C77968276E6C}"/>
              </a:ext>
            </a:extLst>
          </p:cNvPr>
          <p:cNvSpPr>
            <a:spLocks noChangeShapeType="1"/>
          </p:cNvSpPr>
          <p:nvPr/>
        </p:nvSpPr>
        <p:spPr bwMode="auto">
          <a:xfrm flipH="1">
            <a:off x="7158868" y="4543973"/>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6">
            <a:extLst>
              <a:ext uri="{FF2B5EF4-FFF2-40B4-BE49-F238E27FC236}">
                <a16:creationId xmlns:a16="http://schemas.microsoft.com/office/drawing/2014/main" id="{DC818406-C325-3E4D-DE8D-38C9397B4A41}"/>
              </a:ext>
            </a:extLst>
          </p:cNvPr>
          <p:cNvSpPr>
            <a:spLocks/>
          </p:cNvSpPr>
          <p:nvPr/>
        </p:nvSpPr>
        <p:spPr bwMode="auto">
          <a:xfrm>
            <a:off x="7708485" y="2832051"/>
            <a:ext cx="290577" cy="200476"/>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8">
            <a:extLst>
              <a:ext uri="{FF2B5EF4-FFF2-40B4-BE49-F238E27FC236}">
                <a16:creationId xmlns:a16="http://schemas.microsoft.com/office/drawing/2014/main" id="{F484B891-111B-6025-2605-1E3C60303A67}"/>
              </a:ext>
            </a:extLst>
          </p:cNvPr>
          <p:cNvSpPr>
            <a:spLocks noChangeArrowheads="1"/>
          </p:cNvSpPr>
          <p:nvPr/>
        </p:nvSpPr>
        <p:spPr bwMode="auto">
          <a:xfrm>
            <a:off x="9729915" y="2815356"/>
            <a:ext cx="1790554" cy="705321"/>
          </a:xfrm>
          <a:prstGeom prst="rect">
            <a:avLst/>
          </a:prstGeom>
          <a:noFill/>
          <a:ln w="12700">
            <a:noFill/>
            <a:miter lim="800000"/>
            <a:headEnd/>
            <a:tailEnd/>
          </a:ln>
          <a:effectLst/>
        </p:spPr>
        <p:txBody>
          <a:bodyPr wrap="squar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000000"/>
                </a:solidFill>
                <a:effectLst/>
                <a:uLnTx/>
                <a:uFillTx/>
                <a:latin typeface="+mj-lt"/>
              </a:rPr>
              <a:t>Any gate can go in any slot</a:t>
            </a:r>
          </a:p>
        </p:txBody>
      </p:sp>
      <p:sp>
        <p:nvSpPr>
          <p:cNvPr id="16" name="Freeform 36">
            <a:extLst>
              <a:ext uri="{FF2B5EF4-FFF2-40B4-BE49-F238E27FC236}">
                <a16:creationId xmlns:a16="http://schemas.microsoft.com/office/drawing/2014/main" id="{85A6990A-2631-F52B-B10D-4AC6B65D03B4}"/>
              </a:ext>
            </a:extLst>
          </p:cNvPr>
          <p:cNvSpPr>
            <a:spLocks/>
          </p:cNvSpPr>
          <p:nvPr/>
        </p:nvSpPr>
        <p:spPr bwMode="auto">
          <a:xfrm>
            <a:off x="8249092" y="3769103"/>
            <a:ext cx="290577" cy="200476"/>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37">
            <a:extLst>
              <a:ext uri="{FF2B5EF4-FFF2-40B4-BE49-F238E27FC236}">
                <a16:creationId xmlns:a16="http://schemas.microsoft.com/office/drawing/2014/main" id="{C58A8F36-273F-7055-77DE-4E696A1456F2}"/>
              </a:ext>
            </a:extLst>
          </p:cNvPr>
          <p:cNvSpPr>
            <a:spLocks/>
          </p:cNvSpPr>
          <p:nvPr/>
        </p:nvSpPr>
        <p:spPr bwMode="auto">
          <a:xfrm>
            <a:off x="8735638" y="4219609"/>
            <a:ext cx="290577" cy="200476"/>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8" name="Straight Arrow Connector 17">
            <a:extLst>
              <a:ext uri="{FF2B5EF4-FFF2-40B4-BE49-F238E27FC236}">
                <a16:creationId xmlns:a16="http://schemas.microsoft.com/office/drawing/2014/main" id="{890D89BA-1349-46A8-F3A6-CB1FE76D0529}"/>
              </a:ext>
            </a:extLst>
          </p:cNvPr>
          <p:cNvCxnSpPr>
            <a:cxnSpLocks/>
            <a:stCxn id="15" idx="1"/>
          </p:cNvCxnSpPr>
          <p:nvPr/>
        </p:nvCxnSpPr>
        <p:spPr bwMode="auto">
          <a:xfrm flipH="1" flipV="1">
            <a:off x="8010589" y="2967732"/>
            <a:ext cx="1719326" cy="200285"/>
          </a:xfrm>
          <a:prstGeom prst="straightConnector1">
            <a:avLst/>
          </a:prstGeom>
          <a:solidFill>
            <a:schemeClr val="accent1"/>
          </a:solidFill>
          <a:ln w="57150" cap="flat" cmpd="sng" algn="ctr">
            <a:solidFill>
              <a:srgbClr val="0B4B8E"/>
            </a:solidFill>
            <a:prstDash val="solid"/>
            <a:round/>
            <a:headEnd type="none" w="med" len="med"/>
            <a:tailEnd type="triangle"/>
          </a:ln>
          <a:effectLst/>
        </p:spPr>
      </p:cxnSp>
    </p:spTree>
    <p:extLst>
      <p:ext uri="{BB962C8B-B14F-4D97-AF65-F5344CB8AC3E}">
        <p14:creationId xmlns:p14="http://schemas.microsoft.com/office/powerpoint/2010/main" val="3610781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22CB-A514-1777-142A-2AADA47C05FB}"/>
              </a:ext>
            </a:extLst>
          </p:cNvPr>
          <p:cNvSpPr>
            <a:spLocks noGrp="1"/>
          </p:cNvSpPr>
          <p:nvPr>
            <p:ph type="title"/>
          </p:nvPr>
        </p:nvSpPr>
        <p:spPr/>
        <p:txBody>
          <a:bodyPr/>
          <a:lstStyle/>
          <a:p>
            <a:r>
              <a:rPr lang="en-US" dirty="0"/>
              <a:t>Please Try to Attend Friday’s Seminar!</a:t>
            </a:r>
          </a:p>
        </p:txBody>
      </p:sp>
      <p:pic>
        <p:nvPicPr>
          <p:cNvPr id="7" name="Content Placeholder 6">
            <a:extLst>
              <a:ext uri="{FF2B5EF4-FFF2-40B4-BE49-F238E27FC236}">
                <a16:creationId xmlns:a16="http://schemas.microsoft.com/office/drawing/2014/main" id="{98991B57-60E0-705C-9AB4-D55799B68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11560"/>
            <a:ext cx="5443159" cy="4914870"/>
          </a:xfrm>
        </p:spPr>
      </p:pic>
      <p:pic>
        <p:nvPicPr>
          <p:cNvPr id="9" name="Picture 8">
            <a:extLst>
              <a:ext uri="{FF2B5EF4-FFF2-40B4-BE49-F238E27FC236}">
                <a16:creationId xmlns:a16="http://schemas.microsoft.com/office/drawing/2014/main" id="{4F7D729D-9130-5603-02FD-572A64D11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764" y="1511561"/>
            <a:ext cx="4885697" cy="1838130"/>
          </a:xfrm>
          <a:prstGeom prst="rect">
            <a:avLst/>
          </a:prstGeom>
        </p:spPr>
      </p:pic>
    </p:spTree>
    <p:extLst>
      <p:ext uri="{BB962C8B-B14F-4D97-AF65-F5344CB8AC3E}">
        <p14:creationId xmlns:p14="http://schemas.microsoft.com/office/powerpoint/2010/main" val="1068987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7836-09FB-4A5B-41AA-F47A698DCE16}"/>
              </a:ext>
            </a:extLst>
          </p:cNvPr>
          <p:cNvSpPr>
            <a:spLocks noGrp="1"/>
          </p:cNvSpPr>
          <p:nvPr>
            <p:ph type="title"/>
          </p:nvPr>
        </p:nvSpPr>
        <p:spPr/>
        <p:txBody>
          <a:bodyPr/>
          <a:lstStyle/>
          <a:p>
            <a:r>
              <a:rPr lang="en-US" dirty="0"/>
              <a:t>Objective of a Placer</a:t>
            </a:r>
          </a:p>
        </p:txBody>
      </p:sp>
      <p:sp>
        <p:nvSpPr>
          <p:cNvPr id="3" name="Content Placeholder 2">
            <a:extLst>
              <a:ext uri="{FF2B5EF4-FFF2-40B4-BE49-F238E27FC236}">
                <a16:creationId xmlns:a16="http://schemas.microsoft.com/office/drawing/2014/main" id="{298BFD5F-8FCB-1D46-AF76-7E9A582B7689}"/>
              </a:ext>
            </a:extLst>
          </p:cNvPr>
          <p:cNvSpPr>
            <a:spLocks noGrp="1"/>
          </p:cNvSpPr>
          <p:nvPr>
            <p:ph idx="1"/>
          </p:nvPr>
        </p:nvSpPr>
        <p:spPr/>
        <p:txBody>
          <a:bodyPr>
            <a:normAutofit/>
          </a:bodyPr>
          <a:lstStyle/>
          <a:p>
            <a:pPr algn="just"/>
            <a:r>
              <a:rPr lang="en-US" b="1" dirty="0"/>
              <a:t>Placer optimizes the ability of router to connect all the nets</a:t>
            </a:r>
          </a:p>
          <a:p>
            <a:pPr lvl="1" algn="just"/>
            <a:r>
              <a:rPr lang="en-US" dirty="0"/>
              <a:t>But routers are computationally expensive tools.  We can’t run one “inside” placer</a:t>
            </a:r>
          </a:p>
          <a:p>
            <a:pPr lvl="1" algn="just"/>
            <a:r>
              <a:rPr lang="en-US" dirty="0"/>
              <a:t>We need a simplified </a:t>
            </a:r>
            <a:r>
              <a:rPr lang="en-US" b="1" dirty="0">
                <a:solidFill>
                  <a:srgbClr val="FF0000"/>
                </a:solidFill>
              </a:rPr>
              <a:t>approximation </a:t>
            </a:r>
            <a:r>
              <a:rPr lang="en-US" b="1" dirty="0"/>
              <a:t>at this stage</a:t>
            </a:r>
            <a:endParaRPr lang="en-US" dirty="0"/>
          </a:p>
          <a:p>
            <a:pPr algn="just"/>
            <a:r>
              <a:rPr lang="en-US" b="1" dirty="0"/>
              <a:t>Every real placer minimizes </a:t>
            </a:r>
            <a:r>
              <a:rPr lang="en-US" b="1" dirty="0">
                <a:solidFill>
                  <a:srgbClr val="FF0000"/>
                </a:solidFill>
              </a:rPr>
              <a:t>expected wirelength</a:t>
            </a:r>
          </a:p>
          <a:p>
            <a:pPr lvl="1" algn="just"/>
            <a:r>
              <a:rPr lang="en-US" dirty="0"/>
              <a:t>For each wire in the design, </a:t>
            </a:r>
            <a:r>
              <a:rPr lang="en-US" b="1" dirty="0">
                <a:solidFill>
                  <a:srgbClr val="FF0000"/>
                </a:solidFill>
              </a:rPr>
              <a:t>estimate the expected length</a:t>
            </a:r>
            <a:r>
              <a:rPr lang="en-US" dirty="0">
                <a:solidFill>
                  <a:srgbClr val="FF0000"/>
                </a:solidFill>
              </a:rPr>
              <a:t> </a:t>
            </a:r>
            <a:r>
              <a:rPr lang="en-US" dirty="0"/>
              <a:t>of the routed wire</a:t>
            </a:r>
          </a:p>
          <a:p>
            <a:pPr lvl="1" algn="just"/>
            <a:r>
              <a:rPr lang="en-US" dirty="0"/>
              <a:t>Minimize this objective:  </a:t>
            </a:r>
            <a:r>
              <a:rPr lang="en-US" b="1" dirty="0"/>
              <a:t>∑</a:t>
            </a:r>
            <a:r>
              <a:rPr lang="en-US" b="1" baseline="-25000" dirty="0"/>
              <a:t>wires </a:t>
            </a:r>
            <a:r>
              <a:rPr lang="en-US" b="1" baseline="-25000" dirty="0" err="1"/>
              <a:t>neti</a:t>
            </a:r>
            <a:r>
              <a:rPr lang="en-US" b="1" dirty="0"/>
              <a:t> </a:t>
            </a:r>
            <a:r>
              <a:rPr lang="en-US" b="1" dirty="0" err="1"/>
              <a:t>EstimatedLength</a:t>
            </a:r>
            <a:r>
              <a:rPr lang="en-US" b="1" dirty="0"/>
              <a:t>(</a:t>
            </a:r>
            <a:r>
              <a:rPr lang="en-US" b="1" dirty="0" err="1"/>
              <a:t>net</a:t>
            </a:r>
            <a:r>
              <a:rPr lang="en-US" b="1" baseline="-25000" dirty="0" err="1"/>
              <a:t>i</a:t>
            </a:r>
            <a:r>
              <a:rPr lang="en-US" b="1" dirty="0"/>
              <a:t>)</a:t>
            </a:r>
          </a:p>
          <a:p>
            <a:pPr algn="just"/>
            <a:r>
              <a:rPr lang="en-US" b="1" dirty="0"/>
              <a:t>Placer finds gate locations to minimize this objective</a:t>
            </a:r>
          </a:p>
          <a:p>
            <a:pPr algn="just"/>
            <a:endParaRPr lang="en-US" dirty="0"/>
          </a:p>
        </p:txBody>
      </p:sp>
    </p:spTree>
    <p:extLst>
      <p:ext uri="{BB962C8B-B14F-4D97-AF65-F5344CB8AC3E}">
        <p14:creationId xmlns:p14="http://schemas.microsoft.com/office/powerpoint/2010/main" val="250381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6438-944B-DC31-4017-B59B962FE980}"/>
              </a:ext>
            </a:extLst>
          </p:cNvPr>
          <p:cNvSpPr>
            <a:spLocks noGrp="1"/>
          </p:cNvSpPr>
          <p:nvPr>
            <p:ph type="title"/>
          </p:nvPr>
        </p:nvSpPr>
        <p:spPr/>
        <p:txBody>
          <a:bodyPr/>
          <a:lstStyle/>
          <a:p>
            <a:r>
              <a:rPr lang="en-US" dirty="0"/>
              <a:t>Placement Terminology</a:t>
            </a:r>
          </a:p>
        </p:txBody>
      </p:sp>
      <p:sp>
        <p:nvSpPr>
          <p:cNvPr id="3" name="Content Placeholder 2">
            <a:extLst>
              <a:ext uri="{FF2B5EF4-FFF2-40B4-BE49-F238E27FC236}">
                <a16:creationId xmlns:a16="http://schemas.microsoft.com/office/drawing/2014/main" id="{6015A326-7185-5693-BD73-C2F4FA0BDFAA}"/>
              </a:ext>
            </a:extLst>
          </p:cNvPr>
          <p:cNvSpPr>
            <a:spLocks noGrp="1"/>
          </p:cNvSpPr>
          <p:nvPr>
            <p:ph idx="1"/>
          </p:nvPr>
        </p:nvSpPr>
        <p:spPr/>
        <p:txBody>
          <a:bodyPr/>
          <a:lstStyle/>
          <a:p>
            <a:r>
              <a:rPr lang="en-US" b="1" dirty="0"/>
              <a:t>Common term for a wire in a layout is called </a:t>
            </a:r>
            <a:r>
              <a:rPr lang="en-US" b="1" dirty="0">
                <a:solidFill>
                  <a:srgbClr val="FF0000"/>
                </a:solidFill>
              </a:rPr>
              <a:t>Net</a:t>
            </a:r>
          </a:p>
          <a:p>
            <a:pPr lvl="1"/>
            <a:r>
              <a:rPr lang="en-US" dirty="0"/>
              <a:t>The whole set of gates and wires is called netlist</a:t>
            </a:r>
          </a:p>
          <a:p>
            <a:pPr lvl="1"/>
            <a:r>
              <a:rPr lang="en-US" dirty="0"/>
              <a:t>Net categorized by how many things it connects.  </a:t>
            </a:r>
          </a:p>
          <a:p>
            <a:endParaRPr lang="en-US" dirty="0"/>
          </a:p>
        </p:txBody>
      </p:sp>
      <p:sp>
        <p:nvSpPr>
          <p:cNvPr id="4" name="Rectangle 4">
            <a:extLst>
              <a:ext uri="{FF2B5EF4-FFF2-40B4-BE49-F238E27FC236}">
                <a16:creationId xmlns:a16="http://schemas.microsoft.com/office/drawing/2014/main" id="{39AD5B4C-79AF-E930-F655-B3BB2500B3E1}"/>
              </a:ext>
            </a:extLst>
          </p:cNvPr>
          <p:cNvSpPr>
            <a:spLocks noChangeArrowheads="1"/>
          </p:cNvSpPr>
          <p:nvPr/>
        </p:nvSpPr>
        <p:spPr bwMode="auto">
          <a:xfrm>
            <a:off x="2103537" y="3281119"/>
            <a:ext cx="2421946" cy="2594942"/>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Line 5">
            <a:extLst>
              <a:ext uri="{FF2B5EF4-FFF2-40B4-BE49-F238E27FC236}">
                <a16:creationId xmlns:a16="http://schemas.microsoft.com/office/drawing/2014/main" id="{C5F563A0-09C0-36DD-B1F7-82F16294631C}"/>
              </a:ext>
            </a:extLst>
          </p:cNvPr>
          <p:cNvSpPr>
            <a:spLocks noChangeShapeType="1"/>
          </p:cNvSpPr>
          <p:nvPr/>
        </p:nvSpPr>
        <p:spPr bwMode="auto">
          <a:xfrm>
            <a:off x="3530755" y="3281119"/>
            <a:ext cx="0" cy="2612242"/>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Line 6">
            <a:extLst>
              <a:ext uri="{FF2B5EF4-FFF2-40B4-BE49-F238E27FC236}">
                <a16:creationId xmlns:a16="http://schemas.microsoft.com/office/drawing/2014/main" id="{9946CE16-D9C3-621B-2171-0BF2706DE1BF}"/>
              </a:ext>
            </a:extLst>
          </p:cNvPr>
          <p:cNvSpPr>
            <a:spLocks noChangeShapeType="1"/>
          </p:cNvSpPr>
          <p:nvPr/>
        </p:nvSpPr>
        <p:spPr bwMode="auto">
          <a:xfrm>
            <a:off x="2544677" y="3281119"/>
            <a:ext cx="0" cy="2612242"/>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Line 7">
            <a:extLst>
              <a:ext uri="{FF2B5EF4-FFF2-40B4-BE49-F238E27FC236}">
                <a16:creationId xmlns:a16="http://schemas.microsoft.com/office/drawing/2014/main" id="{85653131-EF15-FB3F-656A-5BA3AEE84627}"/>
              </a:ext>
            </a:extLst>
          </p:cNvPr>
          <p:cNvSpPr>
            <a:spLocks noChangeShapeType="1"/>
          </p:cNvSpPr>
          <p:nvPr/>
        </p:nvSpPr>
        <p:spPr bwMode="auto">
          <a:xfrm>
            <a:off x="3046366" y="3281119"/>
            <a:ext cx="0" cy="2612242"/>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Line 8">
            <a:extLst>
              <a:ext uri="{FF2B5EF4-FFF2-40B4-BE49-F238E27FC236}">
                <a16:creationId xmlns:a16="http://schemas.microsoft.com/office/drawing/2014/main" id="{6848B378-B737-449F-9683-C660CB61A0FB}"/>
              </a:ext>
            </a:extLst>
          </p:cNvPr>
          <p:cNvSpPr>
            <a:spLocks noChangeShapeType="1"/>
          </p:cNvSpPr>
          <p:nvPr/>
        </p:nvSpPr>
        <p:spPr bwMode="auto">
          <a:xfrm>
            <a:off x="4032444" y="3281119"/>
            <a:ext cx="0" cy="2612242"/>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Line 9">
            <a:extLst>
              <a:ext uri="{FF2B5EF4-FFF2-40B4-BE49-F238E27FC236}">
                <a16:creationId xmlns:a16="http://schemas.microsoft.com/office/drawing/2014/main" id="{E8A25123-FD77-E2E6-D0D1-1DA1EAD8AA3B}"/>
              </a:ext>
            </a:extLst>
          </p:cNvPr>
          <p:cNvSpPr>
            <a:spLocks noChangeShapeType="1"/>
          </p:cNvSpPr>
          <p:nvPr/>
        </p:nvSpPr>
        <p:spPr bwMode="auto">
          <a:xfrm flipH="1">
            <a:off x="2086237" y="3704960"/>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Line 10">
            <a:extLst>
              <a:ext uri="{FF2B5EF4-FFF2-40B4-BE49-F238E27FC236}">
                <a16:creationId xmlns:a16="http://schemas.microsoft.com/office/drawing/2014/main" id="{FDD8E387-DD59-4F32-BEB0-12C6EE0A5683}"/>
              </a:ext>
            </a:extLst>
          </p:cNvPr>
          <p:cNvSpPr>
            <a:spLocks noChangeShapeType="1"/>
          </p:cNvSpPr>
          <p:nvPr/>
        </p:nvSpPr>
        <p:spPr bwMode="auto">
          <a:xfrm flipH="1">
            <a:off x="2068937" y="4137450"/>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11">
            <a:extLst>
              <a:ext uri="{FF2B5EF4-FFF2-40B4-BE49-F238E27FC236}">
                <a16:creationId xmlns:a16="http://schemas.microsoft.com/office/drawing/2014/main" id="{E5CCEEC8-6604-A44D-F126-E6CEEA36260F}"/>
              </a:ext>
            </a:extLst>
          </p:cNvPr>
          <p:cNvSpPr>
            <a:spLocks noChangeShapeType="1"/>
          </p:cNvSpPr>
          <p:nvPr/>
        </p:nvSpPr>
        <p:spPr bwMode="auto">
          <a:xfrm flipH="1">
            <a:off x="2068937" y="4587240"/>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12">
            <a:extLst>
              <a:ext uri="{FF2B5EF4-FFF2-40B4-BE49-F238E27FC236}">
                <a16:creationId xmlns:a16="http://schemas.microsoft.com/office/drawing/2014/main" id="{DD3045D6-B37F-0A71-C82D-DEAE17907BB2}"/>
              </a:ext>
            </a:extLst>
          </p:cNvPr>
          <p:cNvSpPr>
            <a:spLocks noChangeShapeType="1"/>
          </p:cNvSpPr>
          <p:nvPr/>
        </p:nvSpPr>
        <p:spPr bwMode="auto">
          <a:xfrm flipH="1">
            <a:off x="2103537" y="5037030"/>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3">
            <a:extLst>
              <a:ext uri="{FF2B5EF4-FFF2-40B4-BE49-F238E27FC236}">
                <a16:creationId xmlns:a16="http://schemas.microsoft.com/office/drawing/2014/main" id="{E749B10C-E125-C7E7-210F-653700A3163E}"/>
              </a:ext>
            </a:extLst>
          </p:cNvPr>
          <p:cNvSpPr>
            <a:spLocks noChangeShapeType="1"/>
          </p:cNvSpPr>
          <p:nvPr/>
        </p:nvSpPr>
        <p:spPr bwMode="auto">
          <a:xfrm flipH="1">
            <a:off x="2120836" y="5469520"/>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Line 16">
            <a:extLst>
              <a:ext uri="{FF2B5EF4-FFF2-40B4-BE49-F238E27FC236}">
                <a16:creationId xmlns:a16="http://schemas.microsoft.com/office/drawing/2014/main" id="{9FFDC1CC-82F0-230A-2B11-09CD9535259B}"/>
              </a:ext>
            </a:extLst>
          </p:cNvPr>
          <p:cNvSpPr>
            <a:spLocks noChangeShapeType="1"/>
          </p:cNvSpPr>
          <p:nvPr/>
        </p:nvSpPr>
        <p:spPr bwMode="auto">
          <a:xfrm>
            <a:off x="3317052" y="5245642"/>
            <a:ext cx="335818" cy="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4">
            <a:extLst>
              <a:ext uri="{FF2B5EF4-FFF2-40B4-BE49-F238E27FC236}">
                <a16:creationId xmlns:a16="http://schemas.microsoft.com/office/drawing/2014/main" id="{7BDC9CB3-BF94-4ABE-7AB1-50C70A41DBCC}"/>
              </a:ext>
            </a:extLst>
          </p:cNvPr>
          <p:cNvSpPr>
            <a:spLocks/>
          </p:cNvSpPr>
          <p:nvPr/>
        </p:nvSpPr>
        <p:spPr bwMode="auto">
          <a:xfrm>
            <a:off x="2648475" y="3826057"/>
            <a:ext cx="278957" cy="192459"/>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5">
            <a:extLst>
              <a:ext uri="{FF2B5EF4-FFF2-40B4-BE49-F238E27FC236}">
                <a16:creationId xmlns:a16="http://schemas.microsoft.com/office/drawing/2014/main" id="{78CB1C7F-F798-61CC-68CB-917300EAF25D}"/>
              </a:ext>
            </a:extLst>
          </p:cNvPr>
          <p:cNvSpPr>
            <a:spLocks/>
          </p:cNvSpPr>
          <p:nvPr/>
        </p:nvSpPr>
        <p:spPr bwMode="auto">
          <a:xfrm>
            <a:off x="3634553" y="5158127"/>
            <a:ext cx="278957" cy="192459"/>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9C883CA7-4ED9-2468-9D43-DD979BD4EA88}"/>
              </a:ext>
            </a:extLst>
          </p:cNvPr>
          <p:cNvSpPr txBox="1"/>
          <p:nvPr/>
        </p:nvSpPr>
        <p:spPr>
          <a:xfrm>
            <a:off x="2523859" y="2839032"/>
            <a:ext cx="1599349" cy="369332"/>
          </a:xfrm>
          <a:prstGeom prst="rect">
            <a:avLst/>
          </a:prstGeom>
          <a:noFill/>
        </p:spPr>
        <p:txBody>
          <a:bodyPr wrap="none" rtlCol="0">
            <a:spAutoFit/>
          </a:bodyPr>
          <a:lstStyle/>
          <a:p>
            <a:pPr algn="ctr"/>
            <a:r>
              <a:rPr lang="en-US" sz="1800" b="1" dirty="0">
                <a:latin typeface="+mj-lt"/>
              </a:rPr>
              <a:t>A “</a:t>
            </a:r>
            <a:r>
              <a:rPr lang="en-US" sz="1800" b="1" dirty="0">
                <a:solidFill>
                  <a:srgbClr val="800000"/>
                </a:solidFill>
                <a:latin typeface="+mj-lt"/>
              </a:rPr>
              <a:t>2-point</a:t>
            </a:r>
            <a:r>
              <a:rPr lang="en-US" sz="1800" b="1" dirty="0">
                <a:latin typeface="+mj-lt"/>
              </a:rPr>
              <a:t> net”</a:t>
            </a:r>
          </a:p>
        </p:txBody>
      </p:sp>
      <p:sp>
        <p:nvSpPr>
          <p:cNvPr id="20" name="Line 16">
            <a:extLst>
              <a:ext uri="{FF2B5EF4-FFF2-40B4-BE49-F238E27FC236}">
                <a16:creationId xmlns:a16="http://schemas.microsoft.com/office/drawing/2014/main" id="{9F86A3B2-1172-7E55-8FD5-ABE6898C3A44}"/>
              </a:ext>
            </a:extLst>
          </p:cNvPr>
          <p:cNvSpPr>
            <a:spLocks noChangeShapeType="1"/>
          </p:cNvSpPr>
          <p:nvPr/>
        </p:nvSpPr>
        <p:spPr bwMode="auto">
          <a:xfrm flipH="1">
            <a:off x="3317053" y="3947152"/>
            <a:ext cx="4072" cy="129849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Line 16">
            <a:extLst>
              <a:ext uri="{FF2B5EF4-FFF2-40B4-BE49-F238E27FC236}">
                <a16:creationId xmlns:a16="http://schemas.microsoft.com/office/drawing/2014/main" id="{4AC8A14B-A6C1-1FAC-505E-631EA6DFE871}"/>
              </a:ext>
            </a:extLst>
          </p:cNvPr>
          <p:cNvSpPr>
            <a:spLocks noChangeShapeType="1"/>
          </p:cNvSpPr>
          <p:nvPr/>
        </p:nvSpPr>
        <p:spPr bwMode="auto">
          <a:xfrm flipV="1">
            <a:off x="2914071" y="3922729"/>
            <a:ext cx="402982" cy="407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4">
            <a:extLst>
              <a:ext uri="{FF2B5EF4-FFF2-40B4-BE49-F238E27FC236}">
                <a16:creationId xmlns:a16="http://schemas.microsoft.com/office/drawing/2014/main" id="{F4976588-1AF7-7566-95B5-A6EB3802D0C3}"/>
              </a:ext>
            </a:extLst>
          </p:cNvPr>
          <p:cNvSpPr>
            <a:spLocks noChangeArrowheads="1"/>
          </p:cNvSpPr>
          <p:nvPr/>
        </p:nvSpPr>
        <p:spPr bwMode="auto">
          <a:xfrm>
            <a:off x="7413423" y="3292837"/>
            <a:ext cx="2421946" cy="2594942"/>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Line 5">
            <a:extLst>
              <a:ext uri="{FF2B5EF4-FFF2-40B4-BE49-F238E27FC236}">
                <a16:creationId xmlns:a16="http://schemas.microsoft.com/office/drawing/2014/main" id="{42E7B713-19C7-69F6-5F28-BD47E0F42CCB}"/>
              </a:ext>
            </a:extLst>
          </p:cNvPr>
          <p:cNvSpPr>
            <a:spLocks noChangeShapeType="1"/>
          </p:cNvSpPr>
          <p:nvPr/>
        </p:nvSpPr>
        <p:spPr bwMode="auto">
          <a:xfrm>
            <a:off x="8840641" y="3292837"/>
            <a:ext cx="0" cy="2612242"/>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Line 6">
            <a:extLst>
              <a:ext uri="{FF2B5EF4-FFF2-40B4-BE49-F238E27FC236}">
                <a16:creationId xmlns:a16="http://schemas.microsoft.com/office/drawing/2014/main" id="{AA605964-1C90-AF9A-1E38-497C705F111E}"/>
              </a:ext>
            </a:extLst>
          </p:cNvPr>
          <p:cNvSpPr>
            <a:spLocks noChangeShapeType="1"/>
          </p:cNvSpPr>
          <p:nvPr/>
        </p:nvSpPr>
        <p:spPr bwMode="auto">
          <a:xfrm>
            <a:off x="7854563" y="3292837"/>
            <a:ext cx="0" cy="2612242"/>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Line 7">
            <a:extLst>
              <a:ext uri="{FF2B5EF4-FFF2-40B4-BE49-F238E27FC236}">
                <a16:creationId xmlns:a16="http://schemas.microsoft.com/office/drawing/2014/main" id="{CB59D0D0-84FF-9FD9-92BA-8E50C8E942FA}"/>
              </a:ext>
            </a:extLst>
          </p:cNvPr>
          <p:cNvSpPr>
            <a:spLocks noChangeShapeType="1"/>
          </p:cNvSpPr>
          <p:nvPr/>
        </p:nvSpPr>
        <p:spPr bwMode="auto">
          <a:xfrm>
            <a:off x="8356252" y="3292837"/>
            <a:ext cx="0" cy="2612242"/>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Line 8">
            <a:extLst>
              <a:ext uri="{FF2B5EF4-FFF2-40B4-BE49-F238E27FC236}">
                <a16:creationId xmlns:a16="http://schemas.microsoft.com/office/drawing/2014/main" id="{B70826FB-7103-8076-F881-8D08B7D0C6C8}"/>
              </a:ext>
            </a:extLst>
          </p:cNvPr>
          <p:cNvSpPr>
            <a:spLocks noChangeShapeType="1"/>
          </p:cNvSpPr>
          <p:nvPr/>
        </p:nvSpPr>
        <p:spPr bwMode="auto">
          <a:xfrm>
            <a:off x="9342330" y="3292837"/>
            <a:ext cx="0" cy="2612242"/>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Line 9">
            <a:extLst>
              <a:ext uri="{FF2B5EF4-FFF2-40B4-BE49-F238E27FC236}">
                <a16:creationId xmlns:a16="http://schemas.microsoft.com/office/drawing/2014/main" id="{2D647D62-64D4-DF08-4DDC-663FE31688C3}"/>
              </a:ext>
            </a:extLst>
          </p:cNvPr>
          <p:cNvSpPr>
            <a:spLocks noChangeShapeType="1"/>
          </p:cNvSpPr>
          <p:nvPr/>
        </p:nvSpPr>
        <p:spPr bwMode="auto">
          <a:xfrm flipH="1">
            <a:off x="7396123" y="3716678"/>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Line 10">
            <a:extLst>
              <a:ext uri="{FF2B5EF4-FFF2-40B4-BE49-F238E27FC236}">
                <a16:creationId xmlns:a16="http://schemas.microsoft.com/office/drawing/2014/main" id="{8B904384-D9CF-4BCA-FBEB-E01255C29564}"/>
              </a:ext>
            </a:extLst>
          </p:cNvPr>
          <p:cNvSpPr>
            <a:spLocks noChangeShapeType="1"/>
          </p:cNvSpPr>
          <p:nvPr/>
        </p:nvSpPr>
        <p:spPr bwMode="auto">
          <a:xfrm flipH="1">
            <a:off x="7378824" y="4149168"/>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Line 11">
            <a:extLst>
              <a:ext uri="{FF2B5EF4-FFF2-40B4-BE49-F238E27FC236}">
                <a16:creationId xmlns:a16="http://schemas.microsoft.com/office/drawing/2014/main" id="{E9D11E3E-0849-7C9F-1A73-C11E15D33F95}"/>
              </a:ext>
            </a:extLst>
          </p:cNvPr>
          <p:cNvSpPr>
            <a:spLocks noChangeShapeType="1"/>
          </p:cNvSpPr>
          <p:nvPr/>
        </p:nvSpPr>
        <p:spPr bwMode="auto">
          <a:xfrm flipH="1">
            <a:off x="7378824" y="4598958"/>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12">
            <a:extLst>
              <a:ext uri="{FF2B5EF4-FFF2-40B4-BE49-F238E27FC236}">
                <a16:creationId xmlns:a16="http://schemas.microsoft.com/office/drawing/2014/main" id="{6E680BFE-FA40-DD1A-FA56-8D4EAD514557}"/>
              </a:ext>
            </a:extLst>
          </p:cNvPr>
          <p:cNvSpPr>
            <a:spLocks noChangeShapeType="1"/>
          </p:cNvSpPr>
          <p:nvPr/>
        </p:nvSpPr>
        <p:spPr bwMode="auto">
          <a:xfrm flipH="1">
            <a:off x="7413423" y="5048748"/>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Line 13">
            <a:extLst>
              <a:ext uri="{FF2B5EF4-FFF2-40B4-BE49-F238E27FC236}">
                <a16:creationId xmlns:a16="http://schemas.microsoft.com/office/drawing/2014/main" id="{657AC624-AD82-DE97-801D-C14655DBCD15}"/>
              </a:ext>
            </a:extLst>
          </p:cNvPr>
          <p:cNvSpPr>
            <a:spLocks noChangeShapeType="1"/>
          </p:cNvSpPr>
          <p:nvPr/>
        </p:nvSpPr>
        <p:spPr bwMode="auto">
          <a:xfrm flipH="1">
            <a:off x="7430722" y="5481238"/>
            <a:ext cx="2439246"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4">
            <a:extLst>
              <a:ext uri="{FF2B5EF4-FFF2-40B4-BE49-F238E27FC236}">
                <a16:creationId xmlns:a16="http://schemas.microsoft.com/office/drawing/2014/main" id="{5AE5C202-5187-8A42-7432-EA098A022176}"/>
              </a:ext>
            </a:extLst>
          </p:cNvPr>
          <p:cNvSpPr>
            <a:spLocks/>
          </p:cNvSpPr>
          <p:nvPr/>
        </p:nvSpPr>
        <p:spPr bwMode="auto">
          <a:xfrm>
            <a:off x="7958361" y="3837775"/>
            <a:ext cx="278957" cy="192459"/>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15">
            <a:extLst>
              <a:ext uri="{FF2B5EF4-FFF2-40B4-BE49-F238E27FC236}">
                <a16:creationId xmlns:a16="http://schemas.microsoft.com/office/drawing/2014/main" id="{300267E4-C5F1-401F-E6B6-59D661431187}"/>
              </a:ext>
            </a:extLst>
          </p:cNvPr>
          <p:cNvSpPr>
            <a:spLocks/>
          </p:cNvSpPr>
          <p:nvPr/>
        </p:nvSpPr>
        <p:spPr bwMode="auto">
          <a:xfrm>
            <a:off x="8944439" y="5169845"/>
            <a:ext cx="278957" cy="192459"/>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18">
            <a:extLst>
              <a:ext uri="{FF2B5EF4-FFF2-40B4-BE49-F238E27FC236}">
                <a16:creationId xmlns:a16="http://schemas.microsoft.com/office/drawing/2014/main" id="{0E708361-E70F-90C6-F5D9-F2ADC00598E4}"/>
              </a:ext>
            </a:extLst>
          </p:cNvPr>
          <p:cNvSpPr>
            <a:spLocks/>
          </p:cNvSpPr>
          <p:nvPr/>
        </p:nvSpPr>
        <p:spPr bwMode="auto">
          <a:xfrm>
            <a:off x="8927139" y="4252966"/>
            <a:ext cx="278957" cy="192459"/>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19">
            <a:extLst>
              <a:ext uri="{FF2B5EF4-FFF2-40B4-BE49-F238E27FC236}">
                <a16:creationId xmlns:a16="http://schemas.microsoft.com/office/drawing/2014/main" id="{60DFC6FF-AA80-2E5F-DE2B-8F9C8A2E6B2D}"/>
              </a:ext>
            </a:extLst>
          </p:cNvPr>
          <p:cNvSpPr>
            <a:spLocks/>
          </p:cNvSpPr>
          <p:nvPr/>
        </p:nvSpPr>
        <p:spPr bwMode="auto">
          <a:xfrm>
            <a:off x="9498026" y="3422584"/>
            <a:ext cx="278957" cy="192459"/>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20">
            <a:extLst>
              <a:ext uri="{FF2B5EF4-FFF2-40B4-BE49-F238E27FC236}">
                <a16:creationId xmlns:a16="http://schemas.microsoft.com/office/drawing/2014/main" id="{E1B1EFA6-9D2A-3BB2-1C03-039F890FE509}"/>
              </a:ext>
            </a:extLst>
          </p:cNvPr>
          <p:cNvSpPr>
            <a:spLocks noChangeArrowheads="1"/>
          </p:cNvSpPr>
          <p:nvPr/>
        </p:nvSpPr>
        <p:spPr bwMode="auto">
          <a:xfrm>
            <a:off x="7091218" y="5913729"/>
            <a:ext cx="2744149" cy="335988"/>
          </a:xfrm>
          <a:prstGeom prst="rect">
            <a:avLst/>
          </a:prstGeom>
          <a:noFill/>
          <a:ln w="12700">
            <a:noFill/>
            <a:miter lim="800000"/>
            <a:headEnd/>
            <a:tailEnd/>
          </a:ln>
          <a:effectLst/>
        </p:spPr>
        <p:txBody>
          <a:bodyPr wrap="squar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    0         1         2        3        4</a:t>
            </a:r>
          </a:p>
        </p:txBody>
      </p:sp>
      <p:sp>
        <p:nvSpPr>
          <p:cNvPr id="38" name="Rectangle 21">
            <a:extLst>
              <a:ext uri="{FF2B5EF4-FFF2-40B4-BE49-F238E27FC236}">
                <a16:creationId xmlns:a16="http://schemas.microsoft.com/office/drawing/2014/main" id="{1496A546-CE8D-2649-3DAA-D5C41B939C3E}"/>
              </a:ext>
            </a:extLst>
          </p:cNvPr>
          <p:cNvSpPr>
            <a:spLocks noChangeArrowheads="1"/>
          </p:cNvSpPr>
          <p:nvPr/>
        </p:nvSpPr>
        <p:spPr bwMode="auto">
          <a:xfrm>
            <a:off x="6792725" y="3242288"/>
            <a:ext cx="479299" cy="2824618"/>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12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y=5</a:t>
            </a:r>
          </a:p>
          <a:p>
            <a:pPr marL="0" marR="0" lvl="0" indent="0" algn="r" defTabSz="914400" eaLnBrk="1" fontAlgn="auto" latinLnBrk="0" hangingPunct="1">
              <a:lnSpc>
                <a:spcPct val="135000"/>
              </a:lnSpc>
              <a:spcBef>
                <a:spcPts val="12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4</a:t>
            </a:r>
          </a:p>
          <a:p>
            <a:pPr marL="0" marR="0" lvl="0" indent="0" algn="r" defTabSz="914400" eaLnBrk="1" fontAlgn="auto" latinLnBrk="0" hangingPunct="1">
              <a:lnSpc>
                <a:spcPct val="135000"/>
              </a:lnSpc>
              <a:spcBef>
                <a:spcPts val="12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3</a:t>
            </a:r>
          </a:p>
          <a:p>
            <a:pPr marL="0" marR="0" lvl="0" indent="0" algn="r" defTabSz="914400" eaLnBrk="1" fontAlgn="auto" latinLnBrk="0" hangingPunct="1">
              <a:lnSpc>
                <a:spcPct val="135000"/>
              </a:lnSpc>
              <a:spcBef>
                <a:spcPts val="12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2</a:t>
            </a:r>
          </a:p>
          <a:p>
            <a:pPr marL="0" marR="0" lvl="0" indent="0" algn="r" defTabSz="914400" eaLnBrk="1" fontAlgn="auto" latinLnBrk="0" hangingPunct="1">
              <a:lnSpc>
                <a:spcPct val="135000"/>
              </a:lnSpc>
              <a:spcBef>
                <a:spcPts val="10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1</a:t>
            </a:r>
          </a:p>
          <a:p>
            <a:pPr marL="0" marR="0" lvl="0" indent="0" algn="r" defTabSz="914400" eaLnBrk="1" fontAlgn="auto" latinLnBrk="0" hangingPunct="1">
              <a:lnSpc>
                <a:spcPct val="135000"/>
              </a:lnSpc>
              <a:spcBef>
                <a:spcPts val="10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0</a:t>
            </a:r>
          </a:p>
        </p:txBody>
      </p:sp>
      <p:sp>
        <p:nvSpPr>
          <p:cNvPr id="39" name="Line 16">
            <a:extLst>
              <a:ext uri="{FF2B5EF4-FFF2-40B4-BE49-F238E27FC236}">
                <a16:creationId xmlns:a16="http://schemas.microsoft.com/office/drawing/2014/main" id="{C3B9FE9D-64AF-5DC8-D841-681652F5BFB6}"/>
              </a:ext>
            </a:extLst>
          </p:cNvPr>
          <p:cNvSpPr>
            <a:spLocks noChangeShapeType="1"/>
          </p:cNvSpPr>
          <p:nvPr/>
        </p:nvSpPr>
        <p:spPr bwMode="auto">
          <a:xfrm flipV="1">
            <a:off x="8229126" y="3922731"/>
            <a:ext cx="369396" cy="203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6">
            <a:extLst>
              <a:ext uri="{FF2B5EF4-FFF2-40B4-BE49-F238E27FC236}">
                <a16:creationId xmlns:a16="http://schemas.microsoft.com/office/drawing/2014/main" id="{7A00352C-B02F-2189-567C-444A52DEBB2E}"/>
              </a:ext>
            </a:extLst>
          </p:cNvPr>
          <p:cNvSpPr>
            <a:spLocks noChangeShapeType="1"/>
          </p:cNvSpPr>
          <p:nvPr/>
        </p:nvSpPr>
        <p:spPr bwMode="auto">
          <a:xfrm flipV="1">
            <a:off x="8557818" y="3519751"/>
            <a:ext cx="940284" cy="610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a:extLst>
              <a:ext uri="{FF2B5EF4-FFF2-40B4-BE49-F238E27FC236}">
                <a16:creationId xmlns:a16="http://schemas.microsoft.com/office/drawing/2014/main" id="{D76A596B-2CBE-6C81-C849-62A5F990D3B9}"/>
              </a:ext>
            </a:extLst>
          </p:cNvPr>
          <p:cNvSpPr>
            <a:spLocks noChangeShapeType="1"/>
          </p:cNvSpPr>
          <p:nvPr/>
        </p:nvSpPr>
        <p:spPr bwMode="auto">
          <a:xfrm flipH="1">
            <a:off x="8608698" y="3505504"/>
            <a:ext cx="0" cy="1780841"/>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Line 16">
            <a:extLst>
              <a:ext uri="{FF2B5EF4-FFF2-40B4-BE49-F238E27FC236}">
                <a16:creationId xmlns:a16="http://schemas.microsoft.com/office/drawing/2014/main" id="{F4390A0D-470E-C98F-6727-00FB6D129490}"/>
              </a:ext>
            </a:extLst>
          </p:cNvPr>
          <p:cNvSpPr>
            <a:spLocks noChangeShapeType="1"/>
          </p:cNvSpPr>
          <p:nvPr/>
        </p:nvSpPr>
        <p:spPr bwMode="auto">
          <a:xfrm flipV="1">
            <a:off x="8569013" y="4344027"/>
            <a:ext cx="369396" cy="203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6">
            <a:extLst>
              <a:ext uri="{FF2B5EF4-FFF2-40B4-BE49-F238E27FC236}">
                <a16:creationId xmlns:a16="http://schemas.microsoft.com/office/drawing/2014/main" id="{0DEA0B3B-C2E0-2BB4-3C7B-8CA65D5A675D}"/>
              </a:ext>
            </a:extLst>
          </p:cNvPr>
          <p:cNvSpPr>
            <a:spLocks noChangeShapeType="1"/>
          </p:cNvSpPr>
          <p:nvPr/>
        </p:nvSpPr>
        <p:spPr bwMode="auto">
          <a:xfrm flipV="1">
            <a:off x="8583258" y="5263959"/>
            <a:ext cx="369396" cy="203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TextBox 43">
            <a:extLst>
              <a:ext uri="{FF2B5EF4-FFF2-40B4-BE49-F238E27FC236}">
                <a16:creationId xmlns:a16="http://schemas.microsoft.com/office/drawing/2014/main" id="{B8A889A0-C6FB-9C72-BFBC-4786336103AB}"/>
              </a:ext>
            </a:extLst>
          </p:cNvPr>
          <p:cNvSpPr txBox="1"/>
          <p:nvPr/>
        </p:nvSpPr>
        <p:spPr>
          <a:xfrm>
            <a:off x="7768693" y="2844592"/>
            <a:ext cx="1599348" cy="369332"/>
          </a:xfrm>
          <a:prstGeom prst="rect">
            <a:avLst/>
          </a:prstGeom>
          <a:noFill/>
        </p:spPr>
        <p:txBody>
          <a:bodyPr wrap="none" rtlCol="0">
            <a:spAutoFit/>
          </a:bodyPr>
          <a:lstStyle/>
          <a:p>
            <a:pPr algn="ctr"/>
            <a:r>
              <a:rPr lang="en-US" sz="1800" b="1" dirty="0">
                <a:latin typeface="+mj-lt"/>
              </a:rPr>
              <a:t>A “</a:t>
            </a:r>
            <a:r>
              <a:rPr lang="en-US" sz="1800" b="1" dirty="0">
                <a:solidFill>
                  <a:srgbClr val="800000"/>
                </a:solidFill>
                <a:latin typeface="+mj-lt"/>
              </a:rPr>
              <a:t>4-point</a:t>
            </a:r>
            <a:r>
              <a:rPr lang="en-US" sz="1800" b="1" dirty="0">
                <a:latin typeface="+mj-lt"/>
              </a:rPr>
              <a:t> net”</a:t>
            </a:r>
          </a:p>
        </p:txBody>
      </p:sp>
      <p:sp>
        <p:nvSpPr>
          <p:cNvPr id="46" name="Rectangle 21">
            <a:extLst>
              <a:ext uri="{FF2B5EF4-FFF2-40B4-BE49-F238E27FC236}">
                <a16:creationId xmlns:a16="http://schemas.microsoft.com/office/drawing/2014/main" id="{5693560A-E76B-DA6A-F8D9-BED3BA4AA9AC}"/>
              </a:ext>
            </a:extLst>
          </p:cNvPr>
          <p:cNvSpPr>
            <a:spLocks noChangeArrowheads="1"/>
          </p:cNvSpPr>
          <p:nvPr/>
        </p:nvSpPr>
        <p:spPr bwMode="auto">
          <a:xfrm>
            <a:off x="1471555" y="3242288"/>
            <a:ext cx="479299" cy="2824618"/>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12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y=5</a:t>
            </a:r>
          </a:p>
          <a:p>
            <a:pPr marL="0" marR="0" lvl="0" indent="0" algn="r" defTabSz="914400" eaLnBrk="1" fontAlgn="auto" latinLnBrk="0" hangingPunct="1">
              <a:lnSpc>
                <a:spcPct val="135000"/>
              </a:lnSpc>
              <a:spcBef>
                <a:spcPts val="12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4</a:t>
            </a:r>
          </a:p>
          <a:p>
            <a:pPr marL="0" marR="0" lvl="0" indent="0" algn="r" defTabSz="914400" eaLnBrk="1" fontAlgn="auto" latinLnBrk="0" hangingPunct="1">
              <a:lnSpc>
                <a:spcPct val="135000"/>
              </a:lnSpc>
              <a:spcBef>
                <a:spcPts val="12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3</a:t>
            </a:r>
          </a:p>
          <a:p>
            <a:pPr marL="0" marR="0" lvl="0" indent="0" algn="r" defTabSz="914400" eaLnBrk="1" fontAlgn="auto" latinLnBrk="0" hangingPunct="1">
              <a:lnSpc>
                <a:spcPct val="135000"/>
              </a:lnSpc>
              <a:spcBef>
                <a:spcPts val="12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2</a:t>
            </a:r>
          </a:p>
          <a:p>
            <a:pPr marL="0" marR="0" lvl="0" indent="0" algn="r" defTabSz="914400" eaLnBrk="1" fontAlgn="auto" latinLnBrk="0" hangingPunct="1">
              <a:lnSpc>
                <a:spcPct val="135000"/>
              </a:lnSpc>
              <a:spcBef>
                <a:spcPts val="10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1</a:t>
            </a:r>
          </a:p>
          <a:p>
            <a:pPr marL="0" marR="0" lvl="0" indent="0" algn="r" defTabSz="914400" eaLnBrk="1" fontAlgn="auto" latinLnBrk="0" hangingPunct="1">
              <a:lnSpc>
                <a:spcPct val="135000"/>
              </a:lnSpc>
              <a:spcBef>
                <a:spcPts val="10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0</a:t>
            </a:r>
          </a:p>
        </p:txBody>
      </p:sp>
      <p:sp>
        <p:nvSpPr>
          <p:cNvPr id="47" name="Rectangle 20">
            <a:extLst>
              <a:ext uri="{FF2B5EF4-FFF2-40B4-BE49-F238E27FC236}">
                <a16:creationId xmlns:a16="http://schemas.microsoft.com/office/drawing/2014/main" id="{C9AFC344-3FC8-B0AF-3067-8AEF4905A3C9}"/>
              </a:ext>
            </a:extLst>
          </p:cNvPr>
          <p:cNvSpPr>
            <a:spLocks noChangeArrowheads="1"/>
          </p:cNvSpPr>
          <p:nvPr/>
        </p:nvSpPr>
        <p:spPr bwMode="auto">
          <a:xfrm>
            <a:off x="1777167" y="5913729"/>
            <a:ext cx="2744149" cy="335988"/>
          </a:xfrm>
          <a:prstGeom prst="rect">
            <a:avLst/>
          </a:prstGeom>
          <a:noFill/>
          <a:ln w="12700">
            <a:noFill/>
            <a:miter lim="800000"/>
            <a:headEnd/>
            <a:tailEnd/>
          </a:ln>
          <a:effectLst/>
        </p:spPr>
        <p:txBody>
          <a:bodyPr wrap="squar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    0         1         2        3        4</a:t>
            </a:r>
          </a:p>
        </p:txBody>
      </p:sp>
    </p:spTree>
    <p:extLst>
      <p:ext uri="{BB962C8B-B14F-4D97-AF65-F5344CB8AC3E}">
        <p14:creationId xmlns:p14="http://schemas.microsoft.com/office/powerpoint/2010/main" val="2704702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2463-E4CC-8DAD-AF0D-068514C0619B}"/>
              </a:ext>
            </a:extLst>
          </p:cNvPr>
          <p:cNvSpPr>
            <a:spLocks noGrp="1"/>
          </p:cNvSpPr>
          <p:nvPr>
            <p:ph type="title"/>
          </p:nvPr>
        </p:nvSpPr>
        <p:spPr/>
        <p:txBody>
          <a:bodyPr/>
          <a:lstStyle/>
          <a:p>
            <a:r>
              <a:rPr lang="en-US" dirty="0"/>
              <a:t>Wirelength Estimation</a:t>
            </a:r>
          </a:p>
        </p:txBody>
      </p:sp>
      <p:sp>
        <p:nvSpPr>
          <p:cNvPr id="3" name="Content Placeholder 2">
            <a:extLst>
              <a:ext uri="{FF2B5EF4-FFF2-40B4-BE49-F238E27FC236}">
                <a16:creationId xmlns:a16="http://schemas.microsoft.com/office/drawing/2014/main" id="{474941CD-4D0E-50C6-29D0-C00BB2D0EB84}"/>
              </a:ext>
            </a:extLst>
          </p:cNvPr>
          <p:cNvSpPr>
            <a:spLocks noGrp="1"/>
          </p:cNvSpPr>
          <p:nvPr>
            <p:ph idx="1"/>
          </p:nvPr>
        </p:nvSpPr>
        <p:spPr/>
        <p:txBody>
          <a:bodyPr/>
          <a:lstStyle/>
          <a:p>
            <a:r>
              <a:rPr lang="en-US" b="1" dirty="0"/>
              <a:t>Many different estimators for different placer methods</a:t>
            </a:r>
          </a:p>
          <a:p>
            <a:pPr lvl="1"/>
            <a:r>
              <a:rPr lang="en-US" dirty="0"/>
              <a:t>Multi-point nets can be routed in many different paths</a:t>
            </a:r>
          </a:p>
          <a:p>
            <a:pPr lvl="1"/>
            <a:r>
              <a:rPr lang="en-US" dirty="0"/>
              <a:t>In a dense layout, nets do not</a:t>
            </a:r>
            <a:r>
              <a:rPr lang="en-US" dirty="0">
                <a:solidFill>
                  <a:srgbClr val="800000"/>
                </a:solidFill>
              </a:rPr>
              <a:t> </a:t>
            </a:r>
            <a:r>
              <a:rPr lang="en-US" dirty="0"/>
              <a:t>all get routed in a “shortest path”</a:t>
            </a:r>
          </a:p>
          <a:p>
            <a:endParaRPr lang="en-US" dirty="0"/>
          </a:p>
        </p:txBody>
      </p:sp>
      <p:grpSp>
        <p:nvGrpSpPr>
          <p:cNvPr id="142" name="Group 141">
            <a:extLst>
              <a:ext uri="{FF2B5EF4-FFF2-40B4-BE49-F238E27FC236}">
                <a16:creationId xmlns:a16="http://schemas.microsoft.com/office/drawing/2014/main" id="{5E26DB34-1E5D-AAC7-52C4-90367B8DE01C}"/>
              </a:ext>
            </a:extLst>
          </p:cNvPr>
          <p:cNvGrpSpPr/>
          <p:nvPr/>
        </p:nvGrpSpPr>
        <p:grpSpPr>
          <a:xfrm>
            <a:off x="1038476" y="3317328"/>
            <a:ext cx="2304226" cy="2342589"/>
            <a:chOff x="758286" y="2473151"/>
            <a:chExt cx="2304226" cy="2342589"/>
          </a:xfrm>
        </p:grpSpPr>
        <p:sp>
          <p:nvSpPr>
            <p:cNvPr id="143" name="Rectangle 142">
              <a:extLst>
                <a:ext uri="{FF2B5EF4-FFF2-40B4-BE49-F238E27FC236}">
                  <a16:creationId xmlns:a16="http://schemas.microsoft.com/office/drawing/2014/main" id="{B0EF1C7E-DC54-BF73-B66D-D4E2EBF6AA44}"/>
                </a:ext>
              </a:extLst>
            </p:cNvPr>
            <p:cNvSpPr>
              <a:spLocks noChangeArrowheads="1"/>
            </p:cNvSpPr>
            <p:nvPr/>
          </p:nvSpPr>
          <p:spPr bwMode="auto">
            <a:xfrm>
              <a:off x="1259112" y="2555701"/>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Line 5">
              <a:extLst>
                <a:ext uri="{FF2B5EF4-FFF2-40B4-BE49-F238E27FC236}">
                  <a16:creationId xmlns:a16="http://schemas.microsoft.com/office/drawing/2014/main" id="{2FADBC82-1D84-504F-C510-7646D895AC9C}"/>
                </a:ext>
              </a:extLst>
            </p:cNvPr>
            <p:cNvSpPr>
              <a:spLocks noChangeShapeType="1"/>
            </p:cNvSpPr>
            <p:nvPr/>
          </p:nvSpPr>
          <p:spPr bwMode="auto">
            <a:xfrm>
              <a:off x="2306862" y="255570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Line 6">
              <a:extLst>
                <a:ext uri="{FF2B5EF4-FFF2-40B4-BE49-F238E27FC236}">
                  <a16:creationId xmlns:a16="http://schemas.microsoft.com/office/drawing/2014/main" id="{3AD391F2-E4DD-9D37-7288-CE87299876BD}"/>
                </a:ext>
              </a:extLst>
            </p:cNvPr>
            <p:cNvSpPr>
              <a:spLocks noChangeShapeType="1"/>
            </p:cNvSpPr>
            <p:nvPr/>
          </p:nvSpPr>
          <p:spPr bwMode="auto">
            <a:xfrm>
              <a:off x="1582962" y="255570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Line 7">
              <a:extLst>
                <a:ext uri="{FF2B5EF4-FFF2-40B4-BE49-F238E27FC236}">
                  <a16:creationId xmlns:a16="http://schemas.microsoft.com/office/drawing/2014/main" id="{28A3A48B-BBF2-99AD-0854-43A25B57DBBC}"/>
                </a:ext>
              </a:extLst>
            </p:cNvPr>
            <p:cNvSpPr>
              <a:spLocks noChangeShapeType="1"/>
            </p:cNvSpPr>
            <p:nvPr/>
          </p:nvSpPr>
          <p:spPr bwMode="auto">
            <a:xfrm>
              <a:off x="1951262" y="255570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Line 8">
              <a:extLst>
                <a:ext uri="{FF2B5EF4-FFF2-40B4-BE49-F238E27FC236}">
                  <a16:creationId xmlns:a16="http://schemas.microsoft.com/office/drawing/2014/main" id="{50EEB11C-2844-F6A7-854E-92ABD709CFCA}"/>
                </a:ext>
              </a:extLst>
            </p:cNvPr>
            <p:cNvSpPr>
              <a:spLocks noChangeShapeType="1"/>
            </p:cNvSpPr>
            <p:nvPr/>
          </p:nvSpPr>
          <p:spPr bwMode="auto">
            <a:xfrm>
              <a:off x="2675162" y="255570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Line 9">
              <a:extLst>
                <a:ext uri="{FF2B5EF4-FFF2-40B4-BE49-F238E27FC236}">
                  <a16:creationId xmlns:a16="http://schemas.microsoft.com/office/drawing/2014/main" id="{1C80A867-CBC7-132F-3446-5EAD71B6D7AC}"/>
                </a:ext>
              </a:extLst>
            </p:cNvPr>
            <p:cNvSpPr>
              <a:spLocks noChangeShapeType="1"/>
            </p:cNvSpPr>
            <p:nvPr/>
          </p:nvSpPr>
          <p:spPr bwMode="auto">
            <a:xfrm flipH="1">
              <a:off x="1246412" y="286685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 name="Line 10">
              <a:extLst>
                <a:ext uri="{FF2B5EF4-FFF2-40B4-BE49-F238E27FC236}">
                  <a16:creationId xmlns:a16="http://schemas.microsoft.com/office/drawing/2014/main" id="{AADE0FC8-E5AA-4BD7-A40F-635035CFB88F}"/>
                </a:ext>
              </a:extLst>
            </p:cNvPr>
            <p:cNvSpPr>
              <a:spLocks noChangeShapeType="1"/>
            </p:cNvSpPr>
            <p:nvPr/>
          </p:nvSpPr>
          <p:spPr bwMode="auto">
            <a:xfrm flipH="1">
              <a:off x="1233712" y="318435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Line 11">
              <a:extLst>
                <a:ext uri="{FF2B5EF4-FFF2-40B4-BE49-F238E27FC236}">
                  <a16:creationId xmlns:a16="http://schemas.microsoft.com/office/drawing/2014/main" id="{B27DBC3A-2ACB-C8BA-84F8-55CBB9158D31}"/>
                </a:ext>
              </a:extLst>
            </p:cNvPr>
            <p:cNvSpPr>
              <a:spLocks noChangeShapeType="1"/>
            </p:cNvSpPr>
            <p:nvPr/>
          </p:nvSpPr>
          <p:spPr bwMode="auto">
            <a:xfrm flipH="1">
              <a:off x="1233712" y="351455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Line 12">
              <a:extLst>
                <a:ext uri="{FF2B5EF4-FFF2-40B4-BE49-F238E27FC236}">
                  <a16:creationId xmlns:a16="http://schemas.microsoft.com/office/drawing/2014/main" id="{F2AC20F1-E1E0-136D-EBA8-CC76B996DB47}"/>
                </a:ext>
              </a:extLst>
            </p:cNvPr>
            <p:cNvSpPr>
              <a:spLocks noChangeShapeType="1"/>
            </p:cNvSpPr>
            <p:nvPr/>
          </p:nvSpPr>
          <p:spPr bwMode="auto">
            <a:xfrm flipH="1">
              <a:off x="1259112" y="384475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Line 13">
              <a:extLst>
                <a:ext uri="{FF2B5EF4-FFF2-40B4-BE49-F238E27FC236}">
                  <a16:creationId xmlns:a16="http://schemas.microsoft.com/office/drawing/2014/main" id="{CF550DA4-908F-5361-2CD3-80F3AC92AC38}"/>
                </a:ext>
              </a:extLst>
            </p:cNvPr>
            <p:cNvSpPr>
              <a:spLocks noChangeShapeType="1"/>
            </p:cNvSpPr>
            <p:nvPr/>
          </p:nvSpPr>
          <p:spPr bwMode="auto">
            <a:xfrm flipH="1">
              <a:off x="1271812" y="416225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Freeform 152">
              <a:extLst>
                <a:ext uri="{FF2B5EF4-FFF2-40B4-BE49-F238E27FC236}">
                  <a16:creationId xmlns:a16="http://schemas.microsoft.com/office/drawing/2014/main" id="{FDE37AE3-38B6-43B3-D195-2B6FC2245CE2}"/>
                </a:ext>
              </a:extLst>
            </p:cNvPr>
            <p:cNvSpPr>
              <a:spLocks/>
            </p:cNvSpPr>
            <p:nvPr/>
          </p:nvSpPr>
          <p:spPr bwMode="auto">
            <a:xfrm>
              <a:off x="1659162" y="295575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Freeform 153">
              <a:extLst>
                <a:ext uri="{FF2B5EF4-FFF2-40B4-BE49-F238E27FC236}">
                  <a16:creationId xmlns:a16="http://schemas.microsoft.com/office/drawing/2014/main" id="{3DEBDC6A-6EFF-017B-7700-4E73FAC8D5F5}"/>
                </a:ext>
              </a:extLst>
            </p:cNvPr>
            <p:cNvSpPr>
              <a:spLocks/>
            </p:cNvSpPr>
            <p:nvPr/>
          </p:nvSpPr>
          <p:spPr bwMode="auto">
            <a:xfrm>
              <a:off x="2383062" y="393365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Freeform 18">
              <a:extLst>
                <a:ext uri="{FF2B5EF4-FFF2-40B4-BE49-F238E27FC236}">
                  <a16:creationId xmlns:a16="http://schemas.microsoft.com/office/drawing/2014/main" id="{721EE027-8C4B-E7FD-1559-3E5124438436}"/>
                </a:ext>
              </a:extLst>
            </p:cNvPr>
            <p:cNvSpPr>
              <a:spLocks/>
            </p:cNvSpPr>
            <p:nvPr/>
          </p:nvSpPr>
          <p:spPr bwMode="auto">
            <a:xfrm>
              <a:off x="2370362" y="326055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Freeform 19">
              <a:extLst>
                <a:ext uri="{FF2B5EF4-FFF2-40B4-BE49-F238E27FC236}">
                  <a16:creationId xmlns:a16="http://schemas.microsoft.com/office/drawing/2014/main" id="{5153928D-B5BD-2DE5-64EA-9CF4AB44470E}"/>
                </a:ext>
              </a:extLst>
            </p:cNvPr>
            <p:cNvSpPr>
              <a:spLocks/>
            </p:cNvSpPr>
            <p:nvPr/>
          </p:nvSpPr>
          <p:spPr bwMode="auto">
            <a:xfrm>
              <a:off x="2789462" y="265095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Rectangle 20">
              <a:extLst>
                <a:ext uri="{FF2B5EF4-FFF2-40B4-BE49-F238E27FC236}">
                  <a16:creationId xmlns:a16="http://schemas.microsoft.com/office/drawing/2014/main" id="{426B51B7-7AC3-C33D-169F-40837F360AE3}"/>
                </a:ext>
              </a:extLst>
            </p:cNvPr>
            <p:cNvSpPr>
              <a:spLocks noChangeArrowheads="1"/>
            </p:cNvSpPr>
            <p:nvPr/>
          </p:nvSpPr>
          <p:spPr bwMode="auto">
            <a:xfrm>
              <a:off x="1022575" y="4479751"/>
              <a:ext cx="2008564"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x=0     1       2       3     4</a:t>
              </a:r>
            </a:p>
          </p:txBody>
        </p:sp>
        <p:sp>
          <p:nvSpPr>
            <p:cNvPr id="158" name="Rectangle 21">
              <a:extLst>
                <a:ext uri="{FF2B5EF4-FFF2-40B4-BE49-F238E27FC236}">
                  <a16:creationId xmlns:a16="http://schemas.microsoft.com/office/drawing/2014/main" id="{6CCD0FE3-0177-D569-7220-15D9DDA0503C}"/>
                </a:ext>
              </a:extLst>
            </p:cNvPr>
            <p:cNvSpPr>
              <a:spLocks noChangeArrowheads="1"/>
            </p:cNvSpPr>
            <p:nvPr/>
          </p:nvSpPr>
          <p:spPr bwMode="auto">
            <a:xfrm>
              <a:off x="758286" y="2473151"/>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0</a:t>
              </a:r>
            </a:p>
          </p:txBody>
        </p:sp>
        <p:sp>
          <p:nvSpPr>
            <p:cNvPr id="159" name="Line 16">
              <a:extLst>
                <a:ext uri="{FF2B5EF4-FFF2-40B4-BE49-F238E27FC236}">
                  <a16:creationId xmlns:a16="http://schemas.microsoft.com/office/drawing/2014/main" id="{06C57876-E74A-48CE-CF99-E1C9008EE777}"/>
                </a:ext>
              </a:extLst>
            </p:cNvPr>
            <p:cNvSpPr>
              <a:spLocks noChangeShapeType="1"/>
            </p:cNvSpPr>
            <p:nvPr/>
          </p:nvSpPr>
          <p:spPr bwMode="auto">
            <a:xfrm flipV="1">
              <a:off x="1857936" y="3018119"/>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Line 16">
              <a:extLst>
                <a:ext uri="{FF2B5EF4-FFF2-40B4-BE49-F238E27FC236}">
                  <a16:creationId xmlns:a16="http://schemas.microsoft.com/office/drawing/2014/main" id="{57866D56-76C6-EAC1-753C-BB2FC7759C0F}"/>
                </a:ext>
              </a:extLst>
            </p:cNvPr>
            <p:cNvSpPr>
              <a:spLocks noChangeShapeType="1"/>
            </p:cNvSpPr>
            <p:nvPr/>
          </p:nvSpPr>
          <p:spPr bwMode="auto">
            <a:xfrm flipV="1">
              <a:off x="2099236" y="2722283"/>
              <a:ext cx="690282" cy="4481"/>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Line 16">
              <a:extLst>
                <a:ext uri="{FF2B5EF4-FFF2-40B4-BE49-F238E27FC236}">
                  <a16:creationId xmlns:a16="http://schemas.microsoft.com/office/drawing/2014/main" id="{0BF0FCA5-8803-3FFC-CFD8-746B5E2BD106}"/>
                </a:ext>
              </a:extLst>
            </p:cNvPr>
            <p:cNvSpPr>
              <a:spLocks noChangeShapeType="1"/>
            </p:cNvSpPr>
            <p:nvPr/>
          </p:nvSpPr>
          <p:spPr bwMode="auto">
            <a:xfrm flipH="1">
              <a:off x="2136588" y="2711824"/>
              <a:ext cx="0" cy="1307352"/>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Line 16">
              <a:extLst>
                <a:ext uri="{FF2B5EF4-FFF2-40B4-BE49-F238E27FC236}">
                  <a16:creationId xmlns:a16="http://schemas.microsoft.com/office/drawing/2014/main" id="{AB47D334-F474-CB45-9B0B-2A6CA4993A00}"/>
                </a:ext>
              </a:extLst>
            </p:cNvPr>
            <p:cNvSpPr>
              <a:spLocks noChangeShapeType="1"/>
            </p:cNvSpPr>
            <p:nvPr/>
          </p:nvSpPr>
          <p:spPr bwMode="auto">
            <a:xfrm flipV="1">
              <a:off x="2107454" y="3327401"/>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Line 16">
              <a:extLst>
                <a:ext uri="{FF2B5EF4-FFF2-40B4-BE49-F238E27FC236}">
                  <a16:creationId xmlns:a16="http://schemas.microsoft.com/office/drawing/2014/main" id="{905C98A9-9D27-F341-C25B-8B22975935F1}"/>
                </a:ext>
              </a:extLst>
            </p:cNvPr>
            <p:cNvSpPr>
              <a:spLocks noChangeShapeType="1"/>
            </p:cNvSpPr>
            <p:nvPr/>
          </p:nvSpPr>
          <p:spPr bwMode="auto">
            <a:xfrm flipV="1">
              <a:off x="2117912" y="4002742"/>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4" name="Group 163">
            <a:extLst>
              <a:ext uri="{FF2B5EF4-FFF2-40B4-BE49-F238E27FC236}">
                <a16:creationId xmlns:a16="http://schemas.microsoft.com/office/drawing/2014/main" id="{0E1B84F5-F8D5-3A28-9302-C73DDAE39D2E}"/>
              </a:ext>
            </a:extLst>
          </p:cNvPr>
          <p:cNvGrpSpPr/>
          <p:nvPr/>
        </p:nvGrpSpPr>
        <p:grpSpPr>
          <a:xfrm>
            <a:off x="9226149" y="3399878"/>
            <a:ext cx="2039937" cy="2260039"/>
            <a:chOff x="5951668" y="2561678"/>
            <a:chExt cx="2039937" cy="2260039"/>
          </a:xfrm>
        </p:grpSpPr>
        <p:sp>
          <p:nvSpPr>
            <p:cNvPr id="165" name="Rectangle 164">
              <a:extLst>
                <a:ext uri="{FF2B5EF4-FFF2-40B4-BE49-F238E27FC236}">
                  <a16:creationId xmlns:a16="http://schemas.microsoft.com/office/drawing/2014/main" id="{403CCADC-4E9B-B073-0AC1-E514204D58E9}"/>
                </a:ext>
              </a:extLst>
            </p:cNvPr>
            <p:cNvSpPr>
              <a:spLocks noChangeArrowheads="1"/>
            </p:cNvSpPr>
            <p:nvPr/>
          </p:nvSpPr>
          <p:spPr bwMode="auto">
            <a:xfrm>
              <a:off x="6188205" y="2561678"/>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Line 5">
              <a:extLst>
                <a:ext uri="{FF2B5EF4-FFF2-40B4-BE49-F238E27FC236}">
                  <a16:creationId xmlns:a16="http://schemas.microsoft.com/office/drawing/2014/main" id="{98910C6E-CE25-7200-15D6-B821DE9876EE}"/>
                </a:ext>
              </a:extLst>
            </p:cNvPr>
            <p:cNvSpPr>
              <a:spLocks noChangeShapeType="1"/>
            </p:cNvSpPr>
            <p:nvPr/>
          </p:nvSpPr>
          <p:spPr bwMode="auto">
            <a:xfrm>
              <a:off x="7235955" y="2561678"/>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Line 6">
              <a:extLst>
                <a:ext uri="{FF2B5EF4-FFF2-40B4-BE49-F238E27FC236}">
                  <a16:creationId xmlns:a16="http://schemas.microsoft.com/office/drawing/2014/main" id="{996D35AD-3385-9CD3-1C46-334DF808F8B0}"/>
                </a:ext>
              </a:extLst>
            </p:cNvPr>
            <p:cNvSpPr>
              <a:spLocks noChangeShapeType="1"/>
            </p:cNvSpPr>
            <p:nvPr/>
          </p:nvSpPr>
          <p:spPr bwMode="auto">
            <a:xfrm>
              <a:off x="6512055" y="2561678"/>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Line 7">
              <a:extLst>
                <a:ext uri="{FF2B5EF4-FFF2-40B4-BE49-F238E27FC236}">
                  <a16:creationId xmlns:a16="http://schemas.microsoft.com/office/drawing/2014/main" id="{7955C791-5F3F-6CB8-8AAA-997689F03EF8}"/>
                </a:ext>
              </a:extLst>
            </p:cNvPr>
            <p:cNvSpPr>
              <a:spLocks noChangeShapeType="1"/>
            </p:cNvSpPr>
            <p:nvPr/>
          </p:nvSpPr>
          <p:spPr bwMode="auto">
            <a:xfrm>
              <a:off x="6880355" y="2561678"/>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Line 8">
              <a:extLst>
                <a:ext uri="{FF2B5EF4-FFF2-40B4-BE49-F238E27FC236}">
                  <a16:creationId xmlns:a16="http://schemas.microsoft.com/office/drawing/2014/main" id="{7D90D2C1-4880-DBDE-A7CD-42EF2777775A}"/>
                </a:ext>
              </a:extLst>
            </p:cNvPr>
            <p:cNvSpPr>
              <a:spLocks noChangeShapeType="1"/>
            </p:cNvSpPr>
            <p:nvPr/>
          </p:nvSpPr>
          <p:spPr bwMode="auto">
            <a:xfrm>
              <a:off x="7604255" y="2561678"/>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Line 9">
              <a:extLst>
                <a:ext uri="{FF2B5EF4-FFF2-40B4-BE49-F238E27FC236}">
                  <a16:creationId xmlns:a16="http://schemas.microsoft.com/office/drawing/2014/main" id="{D34FD11C-06AE-7D93-C35A-9B3F303767F0}"/>
                </a:ext>
              </a:extLst>
            </p:cNvPr>
            <p:cNvSpPr>
              <a:spLocks noChangeShapeType="1"/>
            </p:cNvSpPr>
            <p:nvPr/>
          </p:nvSpPr>
          <p:spPr bwMode="auto">
            <a:xfrm flipH="1">
              <a:off x="6175505" y="287282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Line 10">
              <a:extLst>
                <a:ext uri="{FF2B5EF4-FFF2-40B4-BE49-F238E27FC236}">
                  <a16:creationId xmlns:a16="http://schemas.microsoft.com/office/drawing/2014/main" id="{4135F8A3-E019-3717-2162-19E10641AC2E}"/>
                </a:ext>
              </a:extLst>
            </p:cNvPr>
            <p:cNvSpPr>
              <a:spLocks noChangeShapeType="1"/>
            </p:cNvSpPr>
            <p:nvPr/>
          </p:nvSpPr>
          <p:spPr bwMode="auto">
            <a:xfrm flipH="1">
              <a:off x="6162805" y="319032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Line 11">
              <a:extLst>
                <a:ext uri="{FF2B5EF4-FFF2-40B4-BE49-F238E27FC236}">
                  <a16:creationId xmlns:a16="http://schemas.microsoft.com/office/drawing/2014/main" id="{48A66A37-6E61-7BF0-47F9-4473CDD8CCB6}"/>
                </a:ext>
              </a:extLst>
            </p:cNvPr>
            <p:cNvSpPr>
              <a:spLocks noChangeShapeType="1"/>
            </p:cNvSpPr>
            <p:nvPr/>
          </p:nvSpPr>
          <p:spPr bwMode="auto">
            <a:xfrm flipH="1">
              <a:off x="6162805" y="352052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Line 12">
              <a:extLst>
                <a:ext uri="{FF2B5EF4-FFF2-40B4-BE49-F238E27FC236}">
                  <a16:creationId xmlns:a16="http://schemas.microsoft.com/office/drawing/2014/main" id="{F64B21A7-2718-28B0-E9E0-0B8DC970CC21}"/>
                </a:ext>
              </a:extLst>
            </p:cNvPr>
            <p:cNvSpPr>
              <a:spLocks noChangeShapeType="1"/>
            </p:cNvSpPr>
            <p:nvPr/>
          </p:nvSpPr>
          <p:spPr bwMode="auto">
            <a:xfrm flipH="1">
              <a:off x="6188205" y="385072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Line 13">
              <a:extLst>
                <a:ext uri="{FF2B5EF4-FFF2-40B4-BE49-F238E27FC236}">
                  <a16:creationId xmlns:a16="http://schemas.microsoft.com/office/drawing/2014/main" id="{768F66AA-55BD-A887-0366-88E4856F937B}"/>
                </a:ext>
              </a:extLst>
            </p:cNvPr>
            <p:cNvSpPr>
              <a:spLocks noChangeShapeType="1"/>
            </p:cNvSpPr>
            <p:nvPr/>
          </p:nvSpPr>
          <p:spPr bwMode="auto">
            <a:xfrm flipH="1">
              <a:off x="6200905" y="416822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Freeform 174">
              <a:extLst>
                <a:ext uri="{FF2B5EF4-FFF2-40B4-BE49-F238E27FC236}">
                  <a16:creationId xmlns:a16="http://schemas.microsoft.com/office/drawing/2014/main" id="{3EF8DDB0-8CD6-1B93-CEA8-C378E84DBDAC}"/>
                </a:ext>
              </a:extLst>
            </p:cNvPr>
            <p:cNvSpPr>
              <a:spLocks/>
            </p:cNvSpPr>
            <p:nvPr/>
          </p:nvSpPr>
          <p:spPr bwMode="auto">
            <a:xfrm>
              <a:off x="6588255" y="2961728"/>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Freeform 175">
              <a:extLst>
                <a:ext uri="{FF2B5EF4-FFF2-40B4-BE49-F238E27FC236}">
                  <a16:creationId xmlns:a16="http://schemas.microsoft.com/office/drawing/2014/main" id="{2155DDEC-114C-015F-6A67-89764073BE23}"/>
                </a:ext>
              </a:extLst>
            </p:cNvPr>
            <p:cNvSpPr>
              <a:spLocks/>
            </p:cNvSpPr>
            <p:nvPr/>
          </p:nvSpPr>
          <p:spPr bwMode="auto">
            <a:xfrm>
              <a:off x="7312155" y="3939628"/>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Freeform 18">
              <a:extLst>
                <a:ext uri="{FF2B5EF4-FFF2-40B4-BE49-F238E27FC236}">
                  <a16:creationId xmlns:a16="http://schemas.microsoft.com/office/drawing/2014/main" id="{9D8FFDD3-860B-FDCB-87B5-9086907A43D3}"/>
                </a:ext>
              </a:extLst>
            </p:cNvPr>
            <p:cNvSpPr>
              <a:spLocks/>
            </p:cNvSpPr>
            <p:nvPr/>
          </p:nvSpPr>
          <p:spPr bwMode="auto">
            <a:xfrm>
              <a:off x="7299455" y="3266528"/>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 name="Freeform 19">
              <a:extLst>
                <a:ext uri="{FF2B5EF4-FFF2-40B4-BE49-F238E27FC236}">
                  <a16:creationId xmlns:a16="http://schemas.microsoft.com/office/drawing/2014/main" id="{5F7683C1-65FB-B900-E0C9-EA4182D9A97C}"/>
                </a:ext>
              </a:extLst>
            </p:cNvPr>
            <p:cNvSpPr>
              <a:spLocks/>
            </p:cNvSpPr>
            <p:nvPr/>
          </p:nvSpPr>
          <p:spPr bwMode="auto">
            <a:xfrm>
              <a:off x="7718555" y="2656928"/>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Rectangle 20">
              <a:extLst>
                <a:ext uri="{FF2B5EF4-FFF2-40B4-BE49-F238E27FC236}">
                  <a16:creationId xmlns:a16="http://schemas.microsoft.com/office/drawing/2014/main" id="{2AC78689-A1BF-64CC-9CB1-76B3B535FFAC}"/>
                </a:ext>
              </a:extLst>
            </p:cNvPr>
            <p:cNvSpPr>
              <a:spLocks noChangeArrowheads="1"/>
            </p:cNvSpPr>
            <p:nvPr/>
          </p:nvSpPr>
          <p:spPr bwMode="auto">
            <a:xfrm>
              <a:off x="5951668" y="4485728"/>
              <a:ext cx="2008564"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 0      1      2      3     4</a:t>
              </a:r>
            </a:p>
          </p:txBody>
        </p:sp>
        <p:sp>
          <p:nvSpPr>
            <p:cNvPr id="180" name="Line 16">
              <a:extLst>
                <a:ext uri="{FF2B5EF4-FFF2-40B4-BE49-F238E27FC236}">
                  <a16:creationId xmlns:a16="http://schemas.microsoft.com/office/drawing/2014/main" id="{17B52871-9441-05D1-DDE7-842F6261E13D}"/>
                </a:ext>
              </a:extLst>
            </p:cNvPr>
            <p:cNvSpPr>
              <a:spLocks noChangeShapeType="1"/>
            </p:cNvSpPr>
            <p:nvPr/>
          </p:nvSpPr>
          <p:spPr bwMode="auto">
            <a:xfrm flipH="1">
              <a:off x="6689163" y="2726767"/>
              <a:ext cx="8217" cy="23457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Line 16">
              <a:extLst>
                <a:ext uri="{FF2B5EF4-FFF2-40B4-BE49-F238E27FC236}">
                  <a16:creationId xmlns:a16="http://schemas.microsoft.com/office/drawing/2014/main" id="{FC1B9515-F041-723E-8AF5-A14DE573C642}"/>
                </a:ext>
              </a:extLst>
            </p:cNvPr>
            <p:cNvSpPr>
              <a:spLocks noChangeShapeType="1"/>
            </p:cNvSpPr>
            <p:nvPr/>
          </p:nvSpPr>
          <p:spPr bwMode="auto">
            <a:xfrm>
              <a:off x="6323105" y="2737221"/>
              <a:ext cx="385483" cy="448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Line 16">
              <a:extLst>
                <a:ext uri="{FF2B5EF4-FFF2-40B4-BE49-F238E27FC236}">
                  <a16:creationId xmlns:a16="http://schemas.microsoft.com/office/drawing/2014/main" id="{03FC84B9-1EAB-2995-DAF6-DDEF10FDCD69}"/>
                </a:ext>
              </a:extLst>
            </p:cNvPr>
            <p:cNvSpPr>
              <a:spLocks noChangeShapeType="1"/>
            </p:cNvSpPr>
            <p:nvPr/>
          </p:nvSpPr>
          <p:spPr bwMode="auto">
            <a:xfrm flipH="1">
              <a:off x="6326093" y="2725271"/>
              <a:ext cx="0" cy="1307352"/>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Line 16">
              <a:extLst>
                <a:ext uri="{FF2B5EF4-FFF2-40B4-BE49-F238E27FC236}">
                  <a16:creationId xmlns:a16="http://schemas.microsoft.com/office/drawing/2014/main" id="{EAF2FE5E-7756-CED0-9CCB-B41CF7C34C0B}"/>
                </a:ext>
              </a:extLst>
            </p:cNvPr>
            <p:cNvSpPr>
              <a:spLocks noChangeShapeType="1"/>
            </p:cNvSpPr>
            <p:nvPr/>
          </p:nvSpPr>
          <p:spPr bwMode="auto">
            <a:xfrm flipV="1">
              <a:off x="6327589" y="3333377"/>
              <a:ext cx="980140" cy="597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Line 16">
              <a:extLst>
                <a:ext uri="{FF2B5EF4-FFF2-40B4-BE49-F238E27FC236}">
                  <a16:creationId xmlns:a16="http://schemas.microsoft.com/office/drawing/2014/main" id="{CC06C198-E8E5-DFAD-060C-61258EE6292B}"/>
                </a:ext>
              </a:extLst>
            </p:cNvPr>
            <p:cNvSpPr>
              <a:spLocks noChangeShapeType="1"/>
            </p:cNvSpPr>
            <p:nvPr/>
          </p:nvSpPr>
          <p:spPr bwMode="auto">
            <a:xfrm flipV="1">
              <a:off x="6345519" y="4016189"/>
              <a:ext cx="980140" cy="597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Line 16">
              <a:extLst>
                <a:ext uri="{FF2B5EF4-FFF2-40B4-BE49-F238E27FC236}">
                  <a16:creationId xmlns:a16="http://schemas.microsoft.com/office/drawing/2014/main" id="{9D488DB7-E770-4DD2-759D-C768F84841BB}"/>
                </a:ext>
              </a:extLst>
            </p:cNvPr>
            <p:cNvSpPr>
              <a:spLocks noChangeShapeType="1"/>
            </p:cNvSpPr>
            <p:nvPr/>
          </p:nvSpPr>
          <p:spPr bwMode="auto">
            <a:xfrm>
              <a:off x="7052234" y="3690471"/>
              <a:ext cx="5975" cy="31227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Line 16">
              <a:extLst>
                <a:ext uri="{FF2B5EF4-FFF2-40B4-BE49-F238E27FC236}">
                  <a16:creationId xmlns:a16="http://schemas.microsoft.com/office/drawing/2014/main" id="{BD764EA6-0B6D-A70F-FF6C-AECC869E04DA}"/>
                </a:ext>
              </a:extLst>
            </p:cNvPr>
            <p:cNvSpPr>
              <a:spLocks noChangeShapeType="1"/>
            </p:cNvSpPr>
            <p:nvPr/>
          </p:nvSpPr>
          <p:spPr bwMode="auto">
            <a:xfrm>
              <a:off x="7050740" y="3703915"/>
              <a:ext cx="733613" cy="1497"/>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Line 16">
              <a:extLst>
                <a:ext uri="{FF2B5EF4-FFF2-40B4-BE49-F238E27FC236}">
                  <a16:creationId xmlns:a16="http://schemas.microsoft.com/office/drawing/2014/main" id="{15B4981A-7CFA-F4ED-2FE0-DE2096C86E81}"/>
                </a:ext>
              </a:extLst>
            </p:cNvPr>
            <p:cNvSpPr>
              <a:spLocks noChangeShapeType="1"/>
            </p:cNvSpPr>
            <p:nvPr/>
          </p:nvSpPr>
          <p:spPr bwMode="auto">
            <a:xfrm flipH="1">
              <a:off x="7752973" y="2801471"/>
              <a:ext cx="1497" cy="902446"/>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88" name="Group 187">
            <a:extLst>
              <a:ext uri="{FF2B5EF4-FFF2-40B4-BE49-F238E27FC236}">
                <a16:creationId xmlns:a16="http://schemas.microsoft.com/office/drawing/2014/main" id="{1F77A59A-CCC5-4024-1961-150D392A2799}"/>
              </a:ext>
            </a:extLst>
          </p:cNvPr>
          <p:cNvGrpSpPr/>
          <p:nvPr/>
        </p:nvGrpSpPr>
        <p:grpSpPr>
          <a:xfrm>
            <a:off x="4961274" y="3317328"/>
            <a:ext cx="2304226" cy="2342589"/>
            <a:chOff x="3323685" y="2483608"/>
            <a:chExt cx="2304226" cy="2342589"/>
          </a:xfrm>
        </p:grpSpPr>
        <p:sp>
          <p:nvSpPr>
            <p:cNvPr id="189" name="Rectangle 188">
              <a:extLst>
                <a:ext uri="{FF2B5EF4-FFF2-40B4-BE49-F238E27FC236}">
                  <a16:creationId xmlns:a16="http://schemas.microsoft.com/office/drawing/2014/main" id="{9B8114BD-89AD-9C4A-71F8-8E0D3CB214DD}"/>
                </a:ext>
              </a:extLst>
            </p:cNvPr>
            <p:cNvSpPr>
              <a:spLocks noChangeArrowheads="1"/>
            </p:cNvSpPr>
            <p:nvPr/>
          </p:nvSpPr>
          <p:spPr bwMode="auto">
            <a:xfrm>
              <a:off x="3824511" y="2566158"/>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Line 5">
              <a:extLst>
                <a:ext uri="{FF2B5EF4-FFF2-40B4-BE49-F238E27FC236}">
                  <a16:creationId xmlns:a16="http://schemas.microsoft.com/office/drawing/2014/main" id="{906ECF5C-5344-94FC-B8AF-5F8EA409B5A9}"/>
                </a:ext>
              </a:extLst>
            </p:cNvPr>
            <p:cNvSpPr>
              <a:spLocks noChangeShapeType="1"/>
            </p:cNvSpPr>
            <p:nvPr/>
          </p:nvSpPr>
          <p:spPr bwMode="auto">
            <a:xfrm>
              <a:off x="4872261" y="2566158"/>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Line 6">
              <a:extLst>
                <a:ext uri="{FF2B5EF4-FFF2-40B4-BE49-F238E27FC236}">
                  <a16:creationId xmlns:a16="http://schemas.microsoft.com/office/drawing/2014/main" id="{19B2AEEE-9DAD-EDFD-96BC-4F55DD879A76}"/>
                </a:ext>
              </a:extLst>
            </p:cNvPr>
            <p:cNvSpPr>
              <a:spLocks noChangeShapeType="1"/>
            </p:cNvSpPr>
            <p:nvPr/>
          </p:nvSpPr>
          <p:spPr bwMode="auto">
            <a:xfrm>
              <a:off x="4148361" y="2566158"/>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Line 7">
              <a:extLst>
                <a:ext uri="{FF2B5EF4-FFF2-40B4-BE49-F238E27FC236}">
                  <a16:creationId xmlns:a16="http://schemas.microsoft.com/office/drawing/2014/main" id="{47E270E5-BDC8-DA1A-2097-E0F54F69493F}"/>
                </a:ext>
              </a:extLst>
            </p:cNvPr>
            <p:cNvSpPr>
              <a:spLocks noChangeShapeType="1"/>
            </p:cNvSpPr>
            <p:nvPr/>
          </p:nvSpPr>
          <p:spPr bwMode="auto">
            <a:xfrm>
              <a:off x="4516661" y="2566158"/>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Line 8">
              <a:extLst>
                <a:ext uri="{FF2B5EF4-FFF2-40B4-BE49-F238E27FC236}">
                  <a16:creationId xmlns:a16="http://schemas.microsoft.com/office/drawing/2014/main" id="{F6E6958C-619F-FB56-DED3-C89CA1F66A5F}"/>
                </a:ext>
              </a:extLst>
            </p:cNvPr>
            <p:cNvSpPr>
              <a:spLocks noChangeShapeType="1"/>
            </p:cNvSpPr>
            <p:nvPr/>
          </p:nvSpPr>
          <p:spPr bwMode="auto">
            <a:xfrm>
              <a:off x="5240561" y="2566158"/>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Line 9">
              <a:extLst>
                <a:ext uri="{FF2B5EF4-FFF2-40B4-BE49-F238E27FC236}">
                  <a16:creationId xmlns:a16="http://schemas.microsoft.com/office/drawing/2014/main" id="{F082BBF3-3E21-9045-EC6A-5BAD2C9DC5E9}"/>
                </a:ext>
              </a:extLst>
            </p:cNvPr>
            <p:cNvSpPr>
              <a:spLocks noChangeShapeType="1"/>
            </p:cNvSpPr>
            <p:nvPr/>
          </p:nvSpPr>
          <p:spPr bwMode="auto">
            <a:xfrm flipH="1">
              <a:off x="3811811" y="287730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Line 10">
              <a:extLst>
                <a:ext uri="{FF2B5EF4-FFF2-40B4-BE49-F238E27FC236}">
                  <a16:creationId xmlns:a16="http://schemas.microsoft.com/office/drawing/2014/main" id="{1A684830-0E90-B6E2-7BDA-5D58E8E07928}"/>
                </a:ext>
              </a:extLst>
            </p:cNvPr>
            <p:cNvSpPr>
              <a:spLocks noChangeShapeType="1"/>
            </p:cNvSpPr>
            <p:nvPr/>
          </p:nvSpPr>
          <p:spPr bwMode="auto">
            <a:xfrm flipH="1">
              <a:off x="3799111" y="319480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Line 11">
              <a:extLst>
                <a:ext uri="{FF2B5EF4-FFF2-40B4-BE49-F238E27FC236}">
                  <a16:creationId xmlns:a16="http://schemas.microsoft.com/office/drawing/2014/main" id="{04C7A787-85AF-B74B-4BFB-72D0C42F95FC}"/>
                </a:ext>
              </a:extLst>
            </p:cNvPr>
            <p:cNvSpPr>
              <a:spLocks noChangeShapeType="1"/>
            </p:cNvSpPr>
            <p:nvPr/>
          </p:nvSpPr>
          <p:spPr bwMode="auto">
            <a:xfrm flipH="1">
              <a:off x="3799111" y="352500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Line 12">
              <a:extLst>
                <a:ext uri="{FF2B5EF4-FFF2-40B4-BE49-F238E27FC236}">
                  <a16:creationId xmlns:a16="http://schemas.microsoft.com/office/drawing/2014/main" id="{9EDCDBFB-EC9C-7015-1301-971559E29954}"/>
                </a:ext>
              </a:extLst>
            </p:cNvPr>
            <p:cNvSpPr>
              <a:spLocks noChangeShapeType="1"/>
            </p:cNvSpPr>
            <p:nvPr/>
          </p:nvSpPr>
          <p:spPr bwMode="auto">
            <a:xfrm flipH="1">
              <a:off x="3824511" y="385520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Line 13">
              <a:extLst>
                <a:ext uri="{FF2B5EF4-FFF2-40B4-BE49-F238E27FC236}">
                  <a16:creationId xmlns:a16="http://schemas.microsoft.com/office/drawing/2014/main" id="{A59D0B52-6963-B227-6954-2D247B7A069C}"/>
                </a:ext>
              </a:extLst>
            </p:cNvPr>
            <p:cNvSpPr>
              <a:spLocks noChangeShapeType="1"/>
            </p:cNvSpPr>
            <p:nvPr/>
          </p:nvSpPr>
          <p:spPr bwMode="auto">
            <a:xfrm flipH="1">
              <a:off x="3837211" y="4172708"/>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Freeform 198">
              <a:extLst>
                <a:ext uri="{FF2B5EF4-FFF2-40B4-BE49-F238E27FC236}">
                  <a16:creationId xmlns:a16="http://schemas.microsoft.com/office/drawing/2014/main" id="{325E9E0D-EB87-D8FC-4C88-C3366AC8043E}"/>
                </a:ext>
              </a:extLst>
            </p:cNvPr>
            <p:cNvSpPr>
              <a:spLocks/>
            </p:cNvSpPr>
            <p:nvPr/>
          </p:nvSpPr>
          <p:spPr bwMode="auto">
            <a:xfrm>
              <a:off x="4224561" y="2966208"/>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Freeform 199">
              <a:extLst>
                <a:ext uri="{FF2B5EF4-FFF2-40B4-BE49-F238E27FC236}">
                  <a16:creationId xmlns:a16="http://schemas.microsoft.com/office/drawing/2014/main" id="{67C8D735-EC12-BFBA-A232-BC40A07252F7}"/>
                </a:ext>
              </a:extLst>
            </p:cNvPr>
            <p:cNvSpPr>
              <a:spLocks/>
            </p:cNvSpPr>
            <p:nvPr/>
          </p:nvSpPr>
          <p:spPr bwMode="auto">
            <a:xfrm>
              <a:off x="4948461" y="3944108"/>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Freeform 18">
              <a:extLst>
                <a:ext uri="{FF2B5EF4-FFF2-40B4-BE49-F238E27FC236}">
                  <a16:creationId xmlns:a16="http://schemas.microsoft.com/office/drawing/2014/main" id="{7A70CA6F-99DF-B2C0-0A83-27214C9BEC74}"/>
                </a:ext>
              </a:extLst>
            </p:cNvPr>
            <p:cNvSpPr>
              <a:spLocks/>
            </p:cNvSpPr>
            <p:nvPr/>
          </p:nvSpPr>
          <p:spPr bwMode="auto">
            <a:xfrm>
              <a:off x="4935761" y="3271008"/>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19">
              <a:extLst>
                <a:ext uri="{FF2B5EF4-FFF2-40B4-BE49-F238E27FC236}">
                  <a16:creationId xmlns:a16="http://schemas.microsoft.com/office/drawing/2014/main" id="{5289C186-E479-8056-4E8E-DAD56B690DA8}"/>
                </a:ext>
              </a:extLst>
            </p:cNvPr>
            <p:cNvSpPr>
              <a:spLocks/>
            </p:cNvSpPr>
            <p:nvPr/>
          </p:nvSpPr>
          <p:spPr bwMode="auto">
            <a:xfrm>
              <a:off x="5354861" y="2661408"/>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Rectangle 20">
              <a:extLst>
                <a:ext uri="{FF2B5EF4-FFF2-40B4-BE49-F238E27FC236}">
                  <a16:creationId xmlns:a16="http://schemas.microsoft.com/office/drawing/2014/main" id="{4D66F352-047F-6AC1-3C6A-01A7863284C7}"/>
                </a:ext>
              </a:extLst>
            </p:cNvPr>
            <p:cNvSpPr>
              <a:spLocks noChangeArrowheads="1"/>
            </p:cNvSpPr>
            <p:nvPr/>
          </p:nvSpPr>
          <p:spPr bwMode="auto">
            <a:xfrm>
              <a:off x="3587974" y="4490208"/>
              <a:ext cx="2008564"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x=0        1      2     3     4</a:t>
              </a:r>
            </a:p>
          </p:txBody>
        </p:sp>
        <p:sp>
          <p:nvSpPr>
            <p:cNvPr id="204" name="Rectangle 21">
              <a:extLst>
                <a:ext uri="{FF2B5EF4-FFF2-40B4-BE49-F238E27FC236}">
                  <a16:creationId xmlns:a16="http://schemas.microsoft.com/office/drawing/2014/main" id="{8D91640E-F4D7-6BBD-0806-FFB5D3588D84}"/>
                </a:ext>
              </a:extLst>
            </p:cNvPr>
            <p:cNvSpPr>
              <a:spLocks noChangeArrowheads="1"/>
            </p:cNvSpPr>
            <p:nvPr/>
          </p:nvSpPr>
          <p:spPr bwMode="auto">
            <a:xfrm>
              <a:off x="3323685" y="2483608"/>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0</a:t>
              </a:r>
            </a:p>
          </p:txBody>
        </p:sp>
        <p:sp>
          <p:nvSpPr>
            <p:cNvPr id="205" name="Line 16">
              <a:extLst>
                <a:ext uri="{FF2B5EF4-FFF2-40B4-BE49-F238E27FC236}">
                  <a16:creationId xmlns:a16="http://schemas.microsoft.com/office/drawing/2014/main" id="{430F4603-59E8-546B-714E-099F649F3C8D}"/>
                </a:ext>
              </a:extLst>
            </p:cNvPr>
            <p:cNvSpPr>
              <a:spLocks noChangeShapeType="1"/>
            </p:cNvSpPr>
            <p:nvPr/>
          </p:nvSpPr>
          <p:spPr bwMode="auto">
            <a:xfrm flipH="1">
              <a:off x="4325469" y="2731247"/>
              <a:ext cx="8217" cy="23457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Line 16">
              <a:extLst>
                <a:ext uri="{FF2B5EF4-FFF2-40B4-BE49-F238E27FC236}">
                  <a16:creationId xmlns:a16="http://schemas.microsoft.com/office/drawing/2014/main" id="{D05E83AE-3260-11A4-5B05-791792004F5C}"/>
                </a:ext>
              </a:extLst>
            </p:cNvPr>
            <p:cNvSpPr>
              <a:spLocks noChangeShapeType="1"/>
            </p:cNvSpPr>
            <p:nvPr/>
          </p:nvSpPr>
          <p:spPr bwMode="auto">
            <a:xfrm flipV="1">
              <a:off x="4317999" y="2732739"/>
              <a:ext cx="1036918" cy="1493"/>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Line 16">
              <a:extLst>
                <a:ext uri="{FF2B5EF4-FFF2-40B4-BE49-F238E27FC236}">
                  <a16:creationId xmlns:a16="http://schemas.microsoft.com/office/drawing/2014/main" id="{12548244-B780-F49A-6D7E-06BDA412961D}"/>
                </a:ext>
              </a:extLst>
            </p:cNvPr>
            <p:cNvSpPr>
              <a:spLocks noChangeShapeType="1"/>
            </p:cNvSpPr>
            <p:nvPr/>
          </p:nvSpPr>
          <p:spPr bwMode="auto">
            <a:xfrm flipH="1">
              <a:off x="4701987" y="2722281"/>
              <a:ext cx="0" cy="1307352"/>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Line 16">
              <a:extLst>
                <a:ext uri="{FF2B5EF4-FFF2-40B4-BE49-F238E27FC236}">
                  <a16:creationId xmlns:a16="http://schemas.microsoft.com/office/drawing/2014/main" id="{B51C3C8A-2A6D-888D-6A3A-D51BA3FC2CA4}"/>
                </a:ext>
              </a:extLst>
            </p:cNvPr>
            <p:cNvSpPr>
              <a:spLocks noChangeShapeType="1"/>
            </p:cNvSpPr>
            <p:nvPr/>
          </p:nvSpPr>
          <p:spPr bwMode="auto">
            <a:xfrm flipV="1">
              <a:off x="4672853" y="3337858"/>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Line 16">
              <a:extLst>
                <a:ext uri="{FF2B5EF4-FFF2-40B4-BE49-F238E27FC236}">
                  <a16:creationId xmlns:a16="http://schemas.microsoft.com/office/drawing/2014/main" id="{709564F0-8D21-CECE-C693-A9EC9E032461}"/>
                </a:ext>
              </a:extLst>
            </p:cNvPr>
            <p:cNvSpPr>
              <a:spLocks noChangeShapeType="1"/>
            </p:cNvSpPr>
            <p:nvPr/>
          </p:nvSpPr>
          <p:spPr bwMode="auto">
            <a:xfrm flipV="1">
              <a:off x="4698253" y="4013199"/>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0" name="Rectangle 21">
            <a:extLst>
              <a:ext uri="{FF2B5EF4-FFF2-40B4-BE49-F238E27FC236}">
                <a16:creationId xmlns:a16="http://schemas.microsoft.com/office/drawing/2014/main" id="{7F5FA368-7F26-8EC0-DFBA-FD3A909A6077}"/>
              </a:ext>
            </a:extLst>
          </p:cNvPr>
          <p:cNvSpPr>
            <a:spLocks noChangeArrowheads="1"/>
          </p:cNvSpPr>
          <p:nvPr/>
        </p:nvSpPr>
        <p:spPr bwMode="auto">
          <a:xfrm>
            <a:off x="8884073" y="3330331"/>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0</a:t>
            </a:r>
          </a:p>
        </p:txBody>
      </p:sp>
    </p:spTree>
    <p:extLst>
      <p:ext uri="{BB962C8B-B14F-4D97-AF65-F5344CB8AC3E}">
        <p14:creationId xmlns:p14="http://schemas.microsoft.com/office/powerpoint/2010/main" val="1127111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4C10-E646-B7A6-C0A6-5824DC66A3AE}"/>
              </a:ext>
            </a:extLst>
          </p:cNvPr>
          <p:cNvSpPr>
            <a:spLocks noGrp="1"/>
          </p:cNvSpPr>
          <p:nvPr>
            <p:ph type="title"/>
          </p:nvPr>
        </p:nvSpPr>
        <p:spPr/>
        <p:txBody>
          <a:bodyPr/>
          <a:lstStyle/>
          <a:p>
            <a:r>
              <a:rPr lang="en-US" dirty="0"/>
              <a:t>Half-perimeter Wirelength (HPWL)</a:t>
            </a:r>
          </a:p>
        </p:txBody>
      </p:sp>
      <p:sp>
        <p:nvSpPr>
          <p:cNvPr id="3" name="Content Placeholder 2">
            <a:extLst>
              <a:ext uri="{FF2B5EF4-FFF2-40B4-BE49-F238E27FC236}">
                <a16:creationId xmlns:a16="http://schemas.microsoft.com/office/drawing/2014/main" id="{5B1B5C5B-2BBF-DADA-7328-B4F6EE578367}"/>
              </a:ext>
            </a:extLst>
          </p:cNvPr>
          <p:cNvSpPr>
            <a:spLocks noGrp="1"/>
          </p:cNvSpPr>
          <p:nvPr>
            <p:ph idx="1"/>
          </p:nvPr>
        </p:nvSpPr>
        <p:spPr/>
        <p:txBody>
          <a:bodyPr/>
          <a:lstStyle/>
          <a:p>
            <a:r>
              <a:rPr lang="en-US" b="1" dirty="0"/>
              <a:t>Most placers adopt</a:t>
            </a:r>
            <a:r>
              <a:rPr lang="en-US" b="1" dirty="0">
                <a:solidFill>
                  <a:srgbClr val="FF0000"/>
                </a:solidFill>
              </a:rPr>
              <a:t> Half-Perimeter Wirelength (</a:t>
            </a:r>
            <a:r>
              <a:rPr lang="en-US" sz="1600" b="1" dirty="0">
                <a:solidFill>
                  <a:srgbClr val="FF0000"/>
                </a:solidFill>
              </a:rPr>
              <a:t>HPWL</a:t>
            </a:r>
            <a:r>
              <a:rPr lang="en-US" b="1" dirty="0">
                <a:solidFill>
                  <a:srgbClr val="FF0000"/>
                </a:solidFill>
              </a:rPr>
              <a:t>)</a:t>
            </a:r>
          </a:p>
          <a:p>
            <a:pPr lvl="1"/>
            <a:r>
              <a:rPr lang="en-US" dirty="0"/>
              <a:t>Also know as Bounding Box (</a:t>
            </a:r>
            <a:r>
              <a:rPr lang="en-US" sz="1200" dirty="0"/>
              <a:t>BBOX</a:t>
            </a:r>
            <a:r>
              <a:rPr lang="en-US" dirty="0"/>
              <a:t>) wirelength</a:t>
            </a:r>
          </a:p>
          <a:p>
            <a:pPr lvl="1"/>
            <a:r>
              <a:rPr lang="en-US" dirty="0"/>
              <a:t>Put smallest “bounding” box around all gates</a:t>
            </a:r>
          </a:p>
          <a:p>
            <a:pPr lvl="1"/>
            <a:r>
              <a:rPr lang="en-US" dirty="0"/>
              <a:t>Assume gate lives in “center” of the grid slot</a:t>
            </a:r>
          </a:p>
          <a:p>
            <a:pPr lvl="1"/>
            <a:r>
              <a:rPr lang="en-US" dirty="0"/>
              <a:t>Add width (∆X) and height (∆Y) of the BBOX for the wirelength estimate</a:t>
            </a:r>
          </a:p>
          <a:p>
            <a:endParaRPr lang="en-US" dirty="0"/>
          </a:p>
        </p:txBody>
      </p:sp>
      <p:sp>
        <p:nvSpPr>
          <p:cNvPr id="4" name="Rectangle 4">
            <a:extLst>
              <a:ext uri="{FF2B5EF4-FFF2-40B4-BE49-F238E27FC236}">
                <a16:creationId xmlns:a16="http://schemas.microsoft.com/office/drawing/2014/main" id="{C43C6888-86DD-B564-B697-CEFF45EB9C33}"/>
              </a:ext>
            </a:extLst>
          </p:cNvPr>
          <p:cNvSpPr>
            <a:spLocks noChangeArrowheads="1"/>
          </p:cNvSpPr>
          <p:nvPr/>
        </p:nvSpPr>
        <p:spPr bwMode="auto">
          <a:xfrm>
            <a:off x="3143036" y="4038931"/>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Line 5">
            <a:extLst>
              <a:ext uri="{FF2B5EF4-FFF2-40B4-BE49-F238E27FC236}">
                <a16:creationId xmlns:a16="http://schemas.microsoft.com/office/drawing/2014/main" id="{3488BCDE-A2B9-3855-296E-7B18A21C0BEA}"/>
              </a:ext>
            </a:extLst>
          </p:cNvPr>
          <p:cNvSpPr>
            <a:spLocks noChangeShapeType="1"/>
          </p:cNvSpPr>
          <p:nvPr/>
        </p:nvSpPr>
        <p:spPr bwMode="auto">
          <a:xfrm>
            <a:off x="41907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Line 6">
            <a:extLst>
              <a:ext uri="{FF2B5EF4-FFF2-40B4-BE49-F238E27FC236}">
                <a16:creationId xmlns:a16="http://schemas.microsoft.com/office/drawing/2014/main" id="{4637A77A-99C8-698E-9E01-4DCA29B34623}"/>
              </a:ext>
            </a:extLst>
          </p:cNvPr>
          <p:cNvSpPr>
            <a:spLocks noChangeShapeType="1"/>
          </p:cNvSpPr>
          <p:nvPr/>
        </p:nvSpPr>
        <p:spPr bwMode="auto">
          <a:xfrm>
            <a:off x="34668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Line 7">
            <a:extLst>
              <a:ext uri="{FF2B5EF4-FFF2-40B4-BE49-F238E27FC236}">
                <a16:creationId xmlns:a16="http://schemas.microsoft.com/office/drawing/2014/main" id="{26D8D558-45F0-E74D-7157-6382080B46DC}"/>
              </a:ext>
            </a:extLst>
          </p:cNvPr>
          <p:cNvSpPr>
            <a:spLocks noChangeShapeType="1"/>
          </p:cNvSpPr>
          <p:nvPr/>
        </p:nvSpPr>
        <p:spPr bwMode="auto">
          <a:xfrm>
            <a:off x="38351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Line 8">
            <a:extLst>
              <a:ext uri="{FF2B5EF4-FFF2-40B4-BE49-F238E27FC236}">
                <a16:creationId xmlns:a16="http://schemas.microsoft.com/office/drawing/2014/main" id="{5C110F82-0501-C71A-AC52-5232B1C8850F}"/>
              </a:ext>
            </a:extLst>
          </p:cNvPr>
          <p:cNvSpPr>
            <a:spLocks noChangeShapeType="1"/>
          </p:cNvSpPr>
          <p:nvPr/>
        </p:nvSpPr>
        <p:spPr bwMode="auto">
          <a:xfrm>
            <a:off x="45590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Line 9">
            <a:extLst>
              <a:ext uri="{FF2B5EF4-FFF2-40B4-BE49-F238E27FC236}">
                <a16:creationId xmlns:a16="http://schemas.microsoft.com/office/drawing/2014/main" id="{FF783059-4CB8-394F-6DE6-7E5C7038BE2B}"/>
              </a:ext>
            </a:extLst>
          </p:cNvPr>
          <p:cNvSpPr>
            <a:spLocks noChangeShapeType="1"/>
          </p:cNvSpPr>
          <p:nvPr/>
        </p:nvSpPr>
        <p:spPr bwMode="auto">
          <a:xfrm flipH="1">
            <a:off x="3130336" y="43500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Line 10">
            <a:extLst>
              <a:ext uri="{FF2B5EF4-FFF2-40B4-BE49-F238E27FC236}">
                <a16:creationId xmlns:a16="http://schemas.microsoft.com/office/drawing/2014/main" id="{5FD0F5C7-7D4F-25A0-F53B-4BF1A255E9E5}"/>
              </a:ext>
            </a:extLst>
          </p:cNvPr>
          <p:cNvSpPr>
            <a:spLocks noChangeShapeType="1"/>
          </p:cNvSpPr>
          <p:nvPr/>
        </p:nvSpPr>
        <p:spPr bwMode="auto">
          <a:xfrm flipH="1">
            <a:off x="3117636" y="46675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11">
            <a:extLst>
              <a:ext uri="{FF2B5EF4-FFF2-40B4-BE49-F238E27FC236}">
                <a16:creationId xmlns:a16="http://schemas.microsoft.com/office/drawing/2014/main" id="{AE2EDEAE-5F0C-3A65-B887-A5D57C8D68CE}"/>
              </a:ext>
            </a:extLst>
          </p:cNvPr>
          <p:cNvSpPr>
            <a:spLocks noChangeShapeType="1"/>
          </p:cNvSpPr>
          <p:nvPr/>
        </p:nvSpPr>
        <p:spPr bwMode="auto">
          <a:xfrm flipH="1">
            <a:off x="3117636" y="49977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12">
            <a:extLst>
              <a:ext uri="{FF2B5EF4-FFF2-40B4-BE49-F238E27FC236}">
                <a16:creationId xmlns:a16="http://schemas.microsoft.com/office/drawing/2014/main" id="{0DCA8615-3021-267D-4732-DB69C4EA63EB}"/>
              </a:ext>
            </a:extLst>
          </p:cNvPr>
          <p:cNvSpPr>
            <a:spLocks noChangeShapeType="1"/>
          </p:cNvSpPr>
          <p:nvPr/>
        </p:nvSpPr>
        <p:spPr bwMode="auto">
          <a:xfrm flipH="1">
            <a:off x="3143036" y="53279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3">
            <a:extLst>
              <a:ext uri="{FF2B5EF4-FFF2-40B4-BE49-F238E27FC236}">
                <a16:creationId xmlns:a16="http://schemas.microsoft.com/office/drawing/2014/main" id="{2B3F8348-12A9-C6C9-9A86-B360C3F621C7}"/>
              </a:ext>
            </a:extLst>
          </p:cNvPr>
          <p:cNvSpPr>
            <a:spLocks noChangeShapeType="1"/>
          </p:cNvSpPr>
          <p:nvPr/>
        </p:nvSpPr>
        <p:spPr bwMode="auto">
          <a:xfrm flipH="1">
            <a:off x="3155736" y="56454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34">
            <a:extLst>
              <a:ext uri="{FF2B5EF4-FFF2-40B4-BE49-F238E27FC236}">
                <a16:creationId xmlns:a16="http://schemas.microsoft.com/office/drawing/2014/main" id="{BA5E6AF6-8284-B7E8-2FD7-33E8C2DEC8BF}"/>
              </a:ext>
            </a:extLst>
          </p:cNvPr>
          <p:cNvSpPr>
            <a:spLocks noChangeArrowheads="1"/>
          </p:cNvSpPr>
          <p:nvPr/>
        </p:nvSpPr>
        <p:spPr bwMode="auto">
          <a:xfrm>
            <a:off x="2881099" y="5975681"/>
            <a:ext cx="2062337"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x=0     1     2    3    4</a:t>
            </a:r>
          </a:p>
        </p:txBody>
      </p:sp>
      <p:sp>
        <p:nvSpPr>
          <p:cNvPr id="15" name="Rectangle 35">
            <a:extLst>
              <a:ext uri="{FF2B5EF4-FFF2-40B4-BE49-F238E27FC236}">
                <a16:creationId xmlns:a16="http://schemas.microsoft.com/office/drawing/2014/main" id="{CA4D20AB-C6A4-F378-62C1-283D6811492B}"/>
              </a:ext>
            </a:extLst>
          </p:cNvPr>
          <p:cNvSpPr>
            <a:spLocks noChangeArrowheads="1"/>
          </p:cNvSpPr>
          <p:nvPr/>
        </p:nvSpPr>
        <p:spPr bwMode="auto">
          <a:xfrm>
            <a:off x="2616810" y="3969081"/>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0</a:t>
            </a:r>
          </a:p>
        </p:txBody>
      </p:sp>
      <p:sp>
        <p:nvSpPr>
          <p:cNvPr id="16" name="Line 16">
            <a:extLst>
              <a:ext uri="{FF2B5EF4-FFF2-40B4-BE49-F238E27FC236}">
                <a16:creationId xmlns:a16="http://schemas.microsoft.com/office/drawing/2014/main" id="{0515EB9C-8899-7162-9E3C-DC555EB8CAE3}"/>
              </a:ext>
            </a:extLst>
          </p:cNvPr>
          <p:cNvSpPr>
            <a:spLocks noChangeShapeType="1"/>
          </p:cNvSpPr>
          <p:nvPr/>
        </p:nvSpPr>
        <p:spPr bwMode="auto">
          <a:xfrm>
            <a:off x="4033902" y="5481127"/>
            <a:ext cx="246531" cy="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4">
            <a:extLst>
              <a:ext uri="{FF2B5EF4-FFF2-40B4-BE49-F238E27FC236}">
                <a16:creationId xmlns:a16="http://schemas.microsoft.com/office/drawing/2014/main" id="{A7417FE2-85CE-7930-35FD-4D7E7A919F62}"/>
              </a:ext>
            </a:extLst>
          </p:cNvPr>
          <p:cNvSpPr>
            <a:spLocks/>
          </p:cNvSpPr>
          <p:nvPr/>
        </p:nvSpPr>
        <p:spPr bwMode="auto">
          <a:xfrm>
            <a:off x="3543086" y="443898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5">
            <a:extLst>
              <a:ext uri="{FF2B5EF4-FFF2-40B4-BE49-F238E27FC236}">
                <a16:creationId xmlns:a16="http://schemas.microsoft.com/office/drawing/2014/main" id="{D2CB304D-3CC0-FAA3-FEAA-2D5E9B258B2F}"/>
              </a:ext>
            </a:extLst>
          </p:cNvPr>
          <p:cNvSpPr>
            <a:spLocks/>
          </p:cNvSpPr>
          <p:nvPr/>
        </p:nvSpPr>
        <p:spPr bwMode="auto">
          <a:xfrm>
            <a:off x="4266986" y="541688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Line 16">
            <a:extLst>
              <a:ext uri="{FF2B5EF4-FFF2-40B4-BE49-F238E27FC236}">
                <a16:creationId xmlns:a16="http://schemas.microsoft.com/office/drawing/2014/main" id="{D678125E-F508-3084-FCCB-017AF9658ADB}"/>
              </a:ext>
            </a:extLst>
          </p:cNvPr>
          <p:cNvSpPr>
            <a:spLocks noChangeShapeType="1"/>
          </p:cNvSpPr>
          <p:nvPr/>
        </p:nvSpPr>
        <p:spPr bwMode="auto">
          <a:xfrm flipH="1">
            <a:off x="4033903" y="4527879"/>
            <a:ext cx="2989" cy="953248"/>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Line 16">
            <a:extLst>
              <a:ext uri="{FF2B5EF4-FFF2-40B4-BE49-F238E27FC236}">
                <a16:creationId xmlns:a16="http://schemas.microsoft.com/office/drawing/2014/main" id="{3D48D82F-3D00-F62E-015A-23BB60DD7150}"/>
              </a:ext>
            </a:extLst>
          </p:cNvPr>
          <p:cNvSpPr>
            <a:spLocks noChangeShapeType="1"/>
          </p:cNvSpPr>
          <p:nvPr/>
        </p:nvSpPr>
        <p:spPr bwMode="auto">
          <a:xfrm flipV="1">
            <a:off x="3738066" y="4509950"/>
            <a:ext cx="295837" cy="2988"/>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1" name="Group 20">
            <a:extLst>
              <a:ext uri="{FF2B5EF4-FFF2-40B4-BE49-F238E27FC236}">
                <a16:creationId xmlns:a16="http://schemas.microsoft.com/office/drawing/2014/main" id="{D78EEBFE-A086-EF1E-4371-E81C125466A5}"/>
              </a:ext>
            </a:extLst>
          </p:cNvPr>
          <p:cNvGrpSpPr/>
          <p:nvPr/>
        </p:nvGrpSpPr>
        <p:grpSpPr>
          <a:xfrm>
            <a:off x="6540307" y="3631409"/>
            <a:ext cx="2326626" cy="2676164"/>
            <a:chOff x="5136051" y="2161988"/>
            <a:chExt cx="2326626" cy="2676164"/>
          </a:xfrm>
        </p:grpSpPr>
        <p:sp>
          <p:nvSpPr>
            <p:cNvPr id="22" name="Rectangle 4">
              <a:extLst>
                <a:ext uri="{FF2B5EF4-FFF2-40B4-BE49-F238E27FC236}">
                  <a16:creationId xmlns:a16="http://schemas.microsoft.com/office/drawing/2014/main" id="{43FCBF0E-DE25-F7BA-C466-01A887756030}"/>
                </a:ext>
              </a:extLst>
            </p:cNvPr>
            <p:cNvSpPr>
              <a:spLocks noChangeArrowheads="1"/>
            </p:cNvSpPr>
            <p:nvPr/>
          </p:nvSpPr>
          <p:spPr bwMode="auto">
            <a:xfrm>
              <a:off x="5636877" y="2578113"/>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Line 5">
              <a:extLst>
                <a:ext uri="{FF2B5EF4-FFF2-40B4-BE49-F238E27FC236}">
                  <a16:creationId xmlns:a16="http://schemas.microsoft.com/office/drawing/2014/main" id="{BB365E64-FB15-0F25-6D47-A684793369BB}"/>
                </a:ext>
              </a:extLst>
            </p:cNvPr>
            <p:cNvSpPr>
              <a:spLocks noChangeShapeType="1"/>
            </p:cNvSpPr>
            <p:nvPr/>
          </p:nvSpPr>
          <p:spPr bwMode="auto">
            <a:xfrm>
              <a:off x="66846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Line 6">
              <a:extLst>
                <a:ext uri="{FF2B5EF4-FFF2-40B4-BE49-F238E27FC236}">
                  <a16:creationId xmlns:a16="http://schemas.microsoft.com/office/drawing/2014/main" id="{7A75D7DD-C3B7-CE02-0D8B-BD4C4C28A47A}"/>
                </a:ext>
              </a:extLst>
            </p:cNvPr>
            <p:cNvSpPr>
              <a:spLocks noChangeShapeType="1"/>
            </p:cNvSpPr>
            <p:nvPr/>
          </p:nvSpPr>
          <p:spPr bwMode="auto">
            <a:xfrm>
              <a:off x="59607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Line 7">
              <a:extLst>
                <a:ext uri="{FF2B5EF4-FFF2-40B4-BE49-F238E27FC236}">
                  <a16:creationId xmlns:a16="http://schemas.microsoft.com/office/drawing/2014/main" id="{39F92251-44C3-CA01-918C-C8E24853B81D}"/>
                </a:ext>
              </a:extLst>
            </p:cNvPr>
            <p:cNvSpPr>
              <a:spLocks noChangeShapeType="1"/>
            </p:cNvSpPr>
            <p:nvPr/>
          </p:nvSpPr>
          <p:spPr bwMode="auto">
            <a:xfrm>
              <a:off x="63290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Line 8">
              <a:extLst>
                <a:ext uri="{FF2B5EF4-FFF2-40B4-BE49-F238E27FC236}">
                  <a16:creationId xmlns:a16="http://schemas.microsoft.com/office/drawing/2014/main" id="{670C4ECD-1486-E583-BB51-DF798690DDD2}"/>
                </a:ext>
              </a:extLst>
            </p:cNvPr>
            <p:cNvSpPr>
              <a:spLocks noChangeShapeType="1"/>
            </p:cNvSpPr>
            <p:nvPr/>
          </p:nvSpPr>
          <p:spPr bwMode="auto">
            <a:xfrm>
              <a:off x="70529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Line 9">
              <a:extLst>
                <a:ext uri="{FF2B5EF4-FFF2-40B4-BE49-F238E27FC236}">
                  <a16:creationId xmlns:a16="http://schemas.microsoft.com/office/drawing/2014/main" id="{3247065A-971D-DDE6-849E-1D3F4D04978D}"/>
                </a:ext>
              </a:extLst>
            </p:cNvPr>
            <p:cNvSpPr>
              <a:spLocks noChangeShapeType="1"/>
            </p:cNvSpPr>
            <p:nvPr/>
          </p:nvSpPr>
          <p:spPr bwMode="auto">
            <a:xfrm flipH="1">
              <a:off x="5624177" y="28892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Line 10">
              <a:extLst>
                <a:ext uri="{FF2B5EF4-FFF2-40B4-BE49-F238E27FC236}">
                  <a16:creationId xmlns:a16="http://schemas.microsoft.com/office/drawing/2014/main" id="{1C73AEB2-D3F5-17A2-FEA7-2BB8812243E5}"/>
                </a:ext>
              </a:extLst>
            </p:cNvPr>
            <p:cNvSpPr>
              <a:spLocks noChangeShapeType="1"/>
            </p:cNvSpPr>
            <p:nvPr/>
          </p:nvSpPr>
          <p:spPr bwMode="auto">
            <a:xfrm flipH="1">
              <a:off x="5611477" y="32067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Line 11">
              <a:extLst>
                <a:ext uri="{FF2B5EF4-FFF2-40B4-BE49-F238E27FC236}">
                  <a16:creationId xmlns:a16="http://schemas.microsoft.com/office/drawing/2014/main" id="{80F5463C-5DC4-1FD1-F629-C1DD6D3469C2}"/>
                </a:ext>
              </a:extLst>
            </p:cNvPr>
            <p:cNvSpPr>
              <a:spLocks noChangeShapeType="1"/>
            </p:cNvSpPr>
            <p:nvPr/>
          </p:nvSpPr>
          <p:spPr bwMode="auto">
            <a:xfrm flipH="1">
              <a:off x="5611477" y="35369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Line 12">
              <a:extLst>
                <a:ext uri="{FF2B5EF4-FFF2-40B4-BE49-F238E27FC236}">
                  <a16:creationId xmlns:a16="http://schemas.microsoft.com/office/drawing/2014/main" id="{4CAFC20A-0948-AA0A-2DAA-F456C543D3EB}"/>
                </a:ext>
              </a:extLst>
            </p:cNvPr>
            <p:cNvSpPr>
              <a:spLocks noChangeShapeType="1"/>
            </p:cNvSpPr>
            <p:nvPr/>
          </p:nvSpPr>
          <p:spPr bwMode="auto">
            <a:xfrm flipH="1">
              <a:off x="5636877" y="38671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13">
              <a:extLst>
                <a:ext uri="{FF2B5EF4-FFF2-40B4-BE49-F238E27FC236}">
                  <a16:creationId xmlns:a16="http://schemas.microsoft.com/office/drawing/2014/main" id="{6FBFDDA6-A86E-DAF7-5286-29B30FF376CB}"/>
                </a:ext>
              </a:extLst>
            </p:cNvPr>
            <p:cNvSpPr>
              <a:spLocks noChangeShapeType="1"/>
            </p:cNvSpPr>
            <p:nvPr/>
          </p:nvSpPr>
          <p:spPr bwMode="auto">
            <a:xfrm flipH="1">
              <a:off x="5649577" y="41846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4">
              <a:extLst>
                <a:ext uri="{FF2B5EF4-FFF2-40B4-BE49-F238E27FC236}">
                  <a16:creationId xmlns:a16="http://schemas.microsoft.com/office/drawing/2014/main" id="{77400F55-911F-6E57-229A-83E7710D8DDF}"/>
                </a:ext>
              </a:extLst>
            </p:cNvPr>
            <p:cNvSpPr>
              <a:spLocks/>
            </p:cNvSpPr>
            <p:nvPr/>
          </p:nvSpPr>
          <p:spPr bwMode="auto">
            <a:xfrm>
              <a:off x="6036927" y="29781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5">
              <a:extLst>
                <a:ext uri="{FF2B5EF4-FFF2-40B4-BE49-F238E27FC236}">
                  <a16:creationId xmlns:a16="http://schemas.microsoft.com/office/drawing/2014/main" id="{57B1393F-C148-FB01-C8DD-4C6E421A6097}"/>
                </a:ext>
              </a:extLst>
            </p:cNvPr>
            <p:cNvSpPr>
              <a:spLocks/>
            </p:cNvSpPr>
            <p:nvPr/>
          </p:nvSpPr>
          <p:spPr bwMode="auto">
            <a:xfrm>
              <a:off x="6760827" y="39560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18">
              <a:extLst>
                <a:ext uri="{FF2B5EF4-FFF2-40B4-BE49-F238E27FC236}">
                  <a16:creationId xmlns:a16="http://schemas.microsoft.com/office/drawing/2014/main" id="{61A7DBA8-A15F-76ED-82FF-417A46F34BD8}"/>
                </a:ext>
              </a:extLst>
            </p:cNvPr>
            <p:cNvSpPr>
              <a:spLocks/>
            </p:cNvSpPr>
            <p:nvPr/>
          </p:nvSpPr>
          <p:spPr bwMode="auto">
            <a:xfrm>
              <a:off x="6748127" y="32829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19">
              <a:extLst>
                <a:ext uri="{FF2B5EF4-FFF2-40B4-BE49-F238E27FC236}">
                  <a16:creationId xmlns:a16="http://schemas.microsoft.com/office/drawing/2014/main" id="{5A76ABB7-2D57-6C96-48C0-8EAC0CFCE364}"/>
                </a:ext>
              </a:extLst>
            </p:cNvPr>
            <p:cNvSpPr>
              <a:spLocks/>
            </p:cNvSpPr>
            <p:nvPr/>
          </p:nvSpPr>
          <p:spPr bwMode="auto">
            <a:xfrm>
              <a:off x="7167227" y="26733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20">
              <a:extLst>
                <a:ext uri="{FF2B5EF4-FFF2-40B4-BE49-F238E27FC236}">
                  <a16:creationId xmlns:a16="http://schemas.microsoft.com/office/drawing/2014/main" id="{510E8308-AC24-7480-E0C6-D0A175B8C8FD}"/>
                </a:ext>
              </a:extLst>
            </p:cNvPr>
            <p:cNvSpPr>
              <a:spLocks noChangeArrowheads="1"/>
            </p:cNvSpPr>
            <p:nvPr/>
          </p:nvSpPr>
          <p:spPr bwMode="auto">
            <a:xfrm>
              <a:off x="5400340" y="4502163"/>
              <a:ext cx="2062337"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x=0     1     2    3    4</a:t>
              </a:r>
            </a:p>
          </p:txBody>
        </p:sp>
        <p:sp>
          <p:nvSpPr>
            <p:cNvPr id="37" name="Rectangle 21">
              <a:extLst>
                <a:ext uri="{FF2B5EF4-FFF2-40B4-BE49-F238E27FC236}">
                  <a16:creationId xmlns:a16="http://schemas.microsoft.com/office/drawing/2014/main" id="{F984CA92-E51B-96E8-798A-2EBBAE5BE6EC}"/>
                </a:ext>
              </a:extLst>
            </p:cNvPr>
            <p:cNvSpPr>
              <a:spLocks noChangeArrowheads="1"/>
            </p:cNvSpPr>
            <p:nvPr/>
          </p:nvSpPr>
          <p:spPr bwMode="auto">
            <a:xfrm>
              <a:off x="5136051" y="2495563"/>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0</a:t>
              </a:r>
            </a:p>
          </p:txBody>
        </p:sp>
        <p:sp>
          <p:nvSpPr>
            <p:cNvPr id="38" name="Line 16">
              <a:extLst>
                <a:ext uri="{FF2B5EF4-FFF2-40B4-BE49-F238E27FC236}">
                  <a16:creationId xmlns:a16="http://schemas.microsoft.com/office/drawing/2014/main" id="{1F1093E4-0400-4CCF-092C-5A91A0E631A1}"/>
                </a:ext>
              </a:extLst>
            </p:cNvPr>
            <p:cNvSpPr>
              <a:spLocks noChangeShapeType="1"/>
            </p:cNvSpPr>
            <p:nvPr/>
          </p:nvSpPr>
          <p:spPr bwMode="auto">
            <a:xfrm flipV="1">
              <a:off x="6235701" y="3040531"/>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Line 16">
              <a:extLst>
                <a:ext uri="{FF2B5EF4-FFF2-40B4-BE49-F238E27FC236}">
                  <a16:creationId xmlns:a16="http://schemas.microsoft.com/office/drawing/2014/main" id="{9B7B6530-954B-7D92-EB1A-26887F0EEE5D}"/>
                </a:ext>
              </a:extLst>
            </p:cNvPr>
            <p:cNvSpPr>
              <a:spLocks noChangeShapeType="1"/>
            </p:cNvSpPr>
            <p:nvPr/>
          </p:nvSpPr>
          <p:spPr bwMode="auto">
            <a:xfrm flipV="1">
              <a:off x="6477001" y="2744695"/>
              <a:ext cx="690282" cy="4481"/>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6">
              <a:extLst>
                <a:ext uri="{FF2B5EF4-FFF2-40B4-BE49-F238E27FC236}">
                  <a16:creationId xmlns:a16="http://schemas.microsoft.com/office/drawing/2014/main" id="{9D65C5A6-100A-0ECA-4FF8-AC14C2055729}"/>
                </a:ext>
              </a:extLst>
            </p:cNvPr>
            <p:cNvSpPr>
              <a:spLocks noChangeShapeType="1"/>
            </p:cNvSpPr>
            <p:nvPr/>
          </p:nvSpPr>
          <p:spPr bwMode="auto">
            <a:xfrm flipH="1">
              <a:off x="6514353" y="2734236"/>
              <a:ext cx="0" cy="1307352"/>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a:extLst>
                <a:ext uri="{FF2B5EF4-FFF2-40B4-BE49-F238E27FC236}">
                  <a16:creationId xmlns:a16="http://schemas.microsoft.com/office/drawing/2014/main" id="{2EFE8D79-E725-2E37-DC63-D94B1F47F740}"/>
                </a:ext>
              </a:extLst>
            </p:cNvPr>
            <p:cNvSpPr>
              <a:spLocks noChangeShapeType="1"/>
            </p:cNvSpPr>
            <p:nvPr/>
          </p:nvSpPr>
          <p:spPr bwMode="auto">
            <a:xfrm flipV="1">
              <a:off x="6485219" y="3349813"/>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Line 16">
              <a:extLst>
                <a:ext uri="{FF2B5EF4-FFF2-40B4-BE49-F238E27FC236}">
                  <a16:creationId xmlns:a16="http://schemas.microsoft.com/office/drawing/2014/main" id="{3C2F41E3-CC38-46BE-EB42-F3007C9FC21E}"/>
                </a:ext>
              </a:extLst>
            </p:cNvPr>
            <p:cNvSpPr>
              <a:spLocks noChangeShapeType="1"/>
            </p:cNvSpPr>
            <p:nvPr/>
          </p:nvSpPr>
          <p:spPr bwMode="auto">
            <a:xfrm flipV="1">
              <a:off x="6495677" y="4025154"/>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TextBox 42">
              <a:extLst>
                <a:ext uri="{FF2B5EF4-FFF2-40B4-BE49-F238E27FC236}">
                  <a16:creationId xmlns:a16="http://schemas.microsoft.com/office/drawing/2014/main" id="{CFED1327-4229-6415-F420-BFAB70539F49}"/>
                </a:ext>
              </a:extLst>
            </p:cNvPr>
            <p:cNvSpPr txBox="1"/>
            <p:nvPr/>
          </p:nvSpPr>
          <p:spPr>
            <a:xfrm>
              <a:off x="5576046" y="2161988"/>
              <a:ext cx="1817400" cy="369332"/>
            </a:xfrm>
            <a:prstGeom prst="rect">
              <a:avLst/>
            </a:prstGeom>
            <a:noFill/>
          </p:spPr>
          <p:txBody>
            <a:bodyPr wrap="none" rtlCol="0">
              <a:spAutoFit/>
            </a:bodyPr>
            <a:lstStyle/>
            <a:p>
              <a:r>
                <a:rPr lang="en-US" sz="1800" b="1" dirty="0">
                  <a:latin typeface="+mj-lt"/>
                </a:rPr>
                <a:t>A “</a:t>
              </a:r>
              <a:r>
                <a:rPr lang="en-US" sz="1800" b="1" dirty="0">
                  <a:solidFill>
                    <a:srgbClr val="800000"/>
                  </a:solidFill>
                  <a:latin typeface="+mj-lt"/>
                </a:rPr>
                <a:t>4-point</a:t>
              </a:r>
              <a:r>
                <a:rPr lang="en-US" sz="1800" b="1" dirty="0">
                  <a:latin typeface="+mj-lt"/>
                </a:rPr>
                <a:t> net”</a:t>
              </a:r>
            </a:p>
          </p:txBody>
        </p:sp>
      </p:grpSp>
      <p:sp>
        <p:nvSpPr>
          <p:cNvPr id="44" name="Rectangular Callout 43">
            <a:extLst>
              <a:ext uri="{FF2B5EF4-FFF2-40B4-BE49-F238E27FC236}">
                <a16:creationId xmlns:a16="http://schemas.microsoft.com/office/drawing/2014/main" id="{1566DC61-0C72-056C-B62F-F7F6E27778D3}"/>
              </a:ext>
            </a:extLst>
          </p:cNvPr>
          <p:cNvSpPr/>
          <p:nvPr/>
        </p:nvSpPr>
        <p:spPr bwMode="auto">
          <a:xfrm>
            <a:off x="1591022" y="4674305"/>
            <a:ext cx="1292410" cy="948764"/>
          </a:xfrm>
          <a:prstGeom prst="wedgeRectCallout">
            <a:avLst>
              <a:gd name="adj1" fmla="val 109614"/>
              <a:gd name="adj2" fmla="val -48871"/>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1800" b="1" dirty="0">
                <a:solidFill>
                  <a:prstClr val="black"/>
                </a:solidFill>
                <a:latin typeface="Trade Gothic LT Std Cn"/>
              </a:rPr>
              <a:t>∆X</a:t>
            </a:r>
            <a:r>
              <a:rPr lang="en-US" sz="1800" dirty="0">
                <a:solidFill>
                  <a:prstClr val="black"/>
                </a:solidFill>
                <a:latin typeface="Trade Gothic LT Std Cn"/>
              </a:rPr>
              <a:t>=3-1=2;  </a:t>
            </a:r>
            <a:r>
              <a:rPr lang="en-US" sz="1800" b="1" dirty="0">
                <a:solidFill>
                  <a:prstClr val="black"/>
                </a:solidFill>
                <a:latin typeface="Trade Gothic LT Std Cn"/>
              </a:rPr>
              <a:t>∆Y</a:t>
            </a:r>
            <a:r>
              <a:rPr lang="en-US" sz="1800" dirty="0">
                <a:solidFill>
                  <a:prstClr val="black"/>
                </a:solidFill>
                <a:latin typeface="Trade Gothic LT Std Cn"/>
              </a:rPr>
              <a:t>=4-1=3.  </a:t>
            </a:r>
            <a:r>
              <a:rPr lang="en-US" sz="1800" b="1" dirty="0">
                <a:solidFill>
                  <a:prstClr val="black"/>
                </a:solidFill>
                <a:latin typeface="Trade Gothic LT Std Cn"/>
              </a:rPr>
              <a:t>HPWL</a:t>
            </a:r>
            <a:r>
              <a:rPr lang="en-US" sz="1800" dirty="0">
                <a:solidFill>
                  <a:prstClr val="black"/>
                </a:solidFill>
                <a:latin typeface="Trade Gothic LT Std Cn"/>
              </a:rPr>
              <a:t>=5</a:t>
            </a:r>
          </a:p>
        </p:txBody>
      </p:sp>
      <p:sp>
        <p:nvSpPr>
          <p:cNvPr id="45" name="Rectangle 44">
            <a:extLst>
              <a:ext uri="{FF2B5EF4-FFF2-40B4-BE49-F238E27FC236}">
                <a16:creationId xmlns:a16="http://schemas.microsoft.com/office/drawing/2014/main" id="{F6B01126-6936-20A0-D619-FBB1F8AEF68E}"/>
              </a:ext>
            </a:extLst>
          </p:cNvPr>
          <p:cNvSpPr/>
          <p:nvPr/>
        </p:nvSpPr>
        <p:spPr bwMode="auto">
          <a:xfrm>
            <a:off x="3615550" y="4465127"/>
            <a:ext cx="754530" cy="1053353"/>
          </a:xfrm>
          <a:prstGeom prst="rect">
            <a:avLst/>
          </a:prstGeom>
          <a:solidFill>
            <a:srgbClr val="CCFFCC">
              <a:alpha val="36000"/>
            </a:srgbClr>
          </a:solid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46" name="Rectangular Callout 45">
            <a:extLst>
              <a:ext uri="{FF2B5EF4-FFF2-40B4-BE49-F238E27FC236}">
                <a16:creationId xmlns:a16="http://schemas.microsoft.com/office/drawing/2014/main" id="{AF8A037B-DFBF-5B0F-F175-59DBA7930DF6}"/>
              </a:ext>
            </a:extLst>
          </p:cNvPr>
          <p:cNvSpPr/>
          <p:nvPr/>
        </p:nvSpPr>
        <p:spPr bwMode="auto">
          <a:xfrm>
            <a:off x="5329304" y="4781882"/>
            <a:ext cx="1292410" cy="948764"/>
          </a:xfrm>
          <a:prstGeom prst="wedgeRectCallout">
            <a:avLst>
              <a:gd name="adj1" fmla="val 146030"/>
              <a:gd name="adj2" fmla="val -49658"/>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1800" b="1" dirty="0">
                <a:solidFill>
                  <a:prstClr val="black"/>
                </a:solidFill>
                <a:latin typeface="Trade Gothic LT Std Cn"/>
              </a:rPr>
              <a:t>∆X</a:t>
            </a:r>
            <a:r>
              <a:rPr lang="en-US" sz="1800" dirty="0">
                <a:solidFill>
                  <a:prstClr val="black"/>
                </a:solidFill>
                <a:latin typeface="Trade Gothic LT Std Cn"/>
              </a:rPr>
              <a:t>=4-1=3;  </a:t>
            </a:r>
            <a:r>
              <a:rPr lang="en-US" sz="1800" b="1" dirty="0">
                <a:solidFill>
                  <a:prstClr val="black"/>
                </a:solidFill>
                <a:latin typeface="Trade Gothic LT Std Cn"/>
              </a:rPr>
              <a:t>∆Y</a:t>
            </a:r>
            <a:r>
              <a:rPr lang="en-US" sz="1800" dirty="0">
                <a:solidFill>
                  <a:prstClr val="black"/>
                </a:solidFill>
                <a:latin typeface="Trade Gothic LT Std Cn"/>
              </a:rPr>
              <a:t>=5-1=4.  </a:t>
            </a:r>
            <a:r>
              <a:rPr lang="en-US" sz="1800" b="1" dirty="0">
                <a:solidFill>
                  <a:prstClr val="black"/>
                </a:solidFill>
                <a:latin typeface="Trade Gothic LT Std Cn"/>
              </a:rPr>
              <a:t>HPWL</a:t>
            </a:r>
            <a:r>
              <a:rPr lang="en-US" sz="1800" dirty="0">
                <a:solidFill>
                  <a:prstClr val="black"/>
                </a:solidFill>
                <a:latin typeface="Trade Gothic LT Std Cn"/>
              </a:rPr>
              <a:t>=7</a:t>
            </a:r>
          </a:p>
        </p:txBody>
      </p:sp>
      <p:sp>
        <p:nvSpPr>
          <p:cNvPr id="47" name="Rectangle 46">
            <a:extLst>
              <a:ext uri="{FF2B5EF4-FFF2-40B4-BE49-F238E27FC236}">
                <a16:creationId xmlns:a16="http://schemas.microsoft.com/office/drawing/2014/main" id="{C230B51F-160A-6DA1-5176-747488ED26B0}"/>
              </a:ext>
            </a:extLst>
          </p:cNvPr>
          <p:cNvSpPr/>
          <p:nvPr/>
        </p:nvSpPr>
        <p:spPr bwMode="auto">
          <a:xfrm>
            <a:off x="7533126" y="4206644"/>
            <a:ext cx="1154954" cy="1304365"/>
          </a:xfrm>
          <a:prstGeom prst="rect">
            <a:avLst/>
          </a:prstGeom>
          <a:solidFill>
            <a:srgbClr val="CCFFCC">
              <a:alpha val="36000"/>
            </a:srgbClr>
          </a:solid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48" name="TextBox 47">
            <a:extLst>
              <a:ext uri="{FF2B5EF4-FFF2-40B4-BE49-F238E27FC236}">
                <a16:creationId xmlns:a16="http://schemas.microsoft.com/office/drawing/2014/main" id="{B8697567-72E5-4223-3E8F-082BD095CE60}"/>
              </a:ext>
            </a:extLst>
          </p:cNvPr>
          <p:cNvSpPr txBox="1"/>
          <p:nvPr/>
        </p:nvSpPr>
        <p:spPr>
          <a:xfrm>
            <a:off x="3129961" y="3643362"/>
            <a:ext cx="1817400" cy="369332"/>
          </a:xfrm>
          <a:prstGeom prst="rect">
            <a:avLst/>
          </a:prstGeom>
          <a:noFill/>
        </p:spPr>
        <p:txBody>
          <a:bodyPr wrap="none" rtlCol="0">
            <a:spAutoFit/>
          </a:bodyPr>
          <a:lstStyle/>
          <a:p>
            <a:r>
              <a:rPr lang="en-US" sz="1800" b="1" dirty="0">
                <a:latin typeface="+mj-lt"/>
              </a:rPr>
              <a:t>A “</a:t>
            </a:r>
            <a:r>
              <a:rPr lang="en-US" sz="1800" b="1" dirty="0">
                <a:solidFill>
                  <a:srgbClr val="800000"/>
                </a:solidFill>
                <a:latin typeface="+mj-lt"/>
              </a:rPr>
              <a:t>2-point</a:t>
            </a:r>
            <a:r>
              <a:rPr lang="en-US" sz="1800" b="1" dirty="0">
                <a:latin typeface="+mj-lt"/>
              </a:rPr>
              <a:t> net”</a:t>
            </a:r>
          </a:p>
        </p:txBody>
      </p:sp>
    </p:spTree>
    <p:extLst>
      <p:ext uri="{BB962C8B-B14F-4D97-AF65-F5344CB8AC3E}">
        <p14:creationId xmlns:p14="http://schemas.microsoft.com/office/powerpoint/2010/main" val="349968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A24C-2BB4-D7F0-A059-85EC2DFB45E9}"/>
              </a:ext>
            </a:extLst>
          </p:cNvPr>
          <p:cNvSpPr>
            <a:spLocks noGrp="1"/>
          </p:cNvSpPr>
          <p:nvPr>
            <p:ph type="title"/>
          </p:nvPr>
        </p:nvSpPr>
        <p:spPr/>
        <p:txBody>
          <a:bodyPr/>
          <a:lstStyle/>
          <a:p>
            <a:r>
              <a:rPr lang="en-US" dirty="0"/>
              <a:t>About HPWL</a:t>
            </a:r>
          </a:p>
        </p:txBody>
      </p:sp>
      <p:sp>
        <p:nvSpPr>
          <p:cNvPr id="3" name="Content Placeholder 2">
            <a:extLst>
              <a:ext uri="{FF2B5EF4-FFF2-40B4-BE49-F238E27FC236}">
                <a16:creationId xmlns:a16="http://schemas.microsoft.com/office/drawing/2014/main" id="{7414AC74-2FC9-7289-F85F-F54E85B4FD76}"/>
              </a:ext>
            </a:extLst>
          </p:cNvPr>
          <p:cNvSpPr>
            <a:spLocks noGrp="1"/>
          </p:cNvSpPr>
          <p:nvPr>
            <p:ph idx="1"/>
          </p:nvPr>
        </p:nvSpPr>
        <p:spPr/>
        <p:txBody>
          <a:bodyPr>
            <a:normAutofit fontScale="92500"/>
          </a:bodyPr>
          <a:lstStyle/>
          <a:p>
            <a:r>
              <a:rPr lang="en-US" b="1" dirty="0"/>
              <a:t>Easy to calculate, even for a multi-point net:</a:t>
            </a:r>
          </a:p>
          <a:p>
            <a:endParaRPr lang="en-US" dirty="0"/>
          </a:p>
          <a:p>
            <a:pPr marL="0" indent="0">
              <a:buNone/>
            </a:pPr>
            <a:r>
              <a:rPr lang="en-US" dirty="0">
                <a:solidFill>
                  <a:srgbClr val="0432FF"/>
                </a:solidFill>
              </a:rPr>
              <a:t>    [max{X coordinates of all gates) – min{X coordinates of all gates}]</a:t>
            </a:r>
            <a:br>
              <a:rPr lang="en-US" dirty="0">
                <a:solidFill>
                  <a:srgbClr val="0432FF"/>
                </a:solidFill>
              </a:rPr>
            </a:br>
            <a:r>
              <a:rPr lang="en-US" dirty="0">
                <a:solidFill>
                  <a:srgbClr val="0432FF"/>
                </a:solidFill>
              </a:rPr>
              <a:t> + [max{Y coordinates of all gates) – min{Y coordinates of all gates}]</a:t>
            </a:r>
          </a:p>
          <a:p>
            <a:pPr lvl="1"/>
            <a:endParaRPr lang="en-US" dirty="0"/>
          </a:p>
          <a:p>
            <a:r>
              <a:rPr lang="en-US" b="1" dirty="0"/>
              <a:t>Always a </a:t>
            </a:r>
            <a:r>
              <a:rPr lang="en-US" b="1" dirty="0">
                <a:solidFill>
                  <a:srgbClr val="FF0000"/>
                </a:solidFill>
              </a:rPr>
              <a:t>lower bound </a:t>
            </a:r>
            <a:r>
              <a:rPr lang="en-US" b="1" dirty="0"/>
              <a:t>on the real wire length</a:t>
            </a:r>
          </a:p>
          <a:p>
            <a:pPr lvl="1"/>
            <a:r>
              <a:rPr lang="en-US" dirty="0"/>
              <a:t>No matter how complex the final routed wire path is…</a:t>
            </a:r>
          </a:p>
          <a:p>
            <a:pPr lvl="1"/>
            <a:r>
              <a:rPr lang="en-US" dirty="0"/>
              <a:t>…you need at least this much wire to connect everything</a:t>
            </a:r>
          </a:p>
          <a:p>
            <a:pPr lvl="1"/>
            <a:r>
              <a:rPr lang="en-US" dirty="0"/>
              <a:t>Aside:  all wiring on big chips (and most boards) is strictly horizontal &amp; vertical – no “arbitrary angles” for manufacturing reasons which is another reason HPWL is good</a:t>
            </a:r>
          </a:p>
          <a:p>
            <a:endParaRPr lang="en-US" dirty="0"/>
          </a:p>
        </p:txBody>
      </p:sp>
    </p:spTree>
    <p:extLst>
      <p:ext uri="{BB962C8B-B14F-4D97-AF65-F5344CB8AC3E}">
        <p14:creationId xmlns:p14="http://schemas.microsoft.com/office/powerpoint/2010/main" val="15245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01A2-D0AC-5697-BDAE-DBC7DCF9A814}"/>
              </a:ext>
            </a:extLst>
          </p:cNvPr>
          <p:cNvSpPr>
            <a:spLocks noGrp="1"/>
          </p:cNvSpPr>
          <p:nvPr>
            <p:ph type="title"/>
          </p:nvPr>
        </p:nvSpPr>
        <p:spPr/>
        <p:txBody>
          <a:bodyPr/>
          <a:lstStyle/>
          <a:p>
            <a:r>
              <a:rPr lang="en-US" dirty="0"/>
              <a:t>About HPWL (cont’d)</a:t>
            </a:r>
          </a:p>
        </p:txBody>
      </p:sp>
      <p:sp>
        <p:nvSpPr>
          <p:cNvPr id="3" name="Content Placeholder 2">
            <a:extLst>
              <a:ext uri="{FF2B5EF4-FFF2-40B4-BE49-F238E27FC236}">
                <a16:creationId xmlns:a16="http://schemas.microsoft.com/office/drawing/2014/main" id="{1DB9C535-46F8-D58F-08C9-25A843F6F6C6}"/>
              </a:ext>
            </a:extLst>
          </p:cNvPr>
          <p:cNvSpPr>
            <a:spLocks noGrp="1"/>
          </p:cNvSpPr>
          <p:nvPr>
            <p:ph idx="1"/>
          </p:nvPr>
        </p:nvSpPr>
        <p:spPr/>
        <p:txBody>
          <a:bodyPr/>
          <a:lstStyle/>
          <a:p>
            <a:r>
              <a:rPr lang="en-US" sz="2600" b="1" dirty="0"/>
              <a:t>Real distribution of HPWL for 200K gate IBM ASIC [DAC97]</a:t>
            </a:r>
          </a:p>
          <a:p>
            <a:pPr lvl="1"/>
            <a:r>
              <a:rPr lang="en-US" b="1" dirty="0">
                <a:solidFill>
                  <a:srgbClr val="800000"/>
                </a:solidFill>
              </a:rPr>
              <a:t>181K nets</a:t>
            </a:r>
            <a:r>
              <a:rPr lang="en-US" dirty="0"/>
              <a:t>.  Note LOG scale.  </a:t>
            </a:r>
            <a:r>
              <a:rPr lang="en-US" b="1" dirty="0">
                <a:solidFill>
                  <a:srgbClr val="800000"/>
                </a:solidFill>
              </a:rPr>
              <a:t>Most nets are short</a:t>
            </a:r>
            <a:r>
              <a:rPr lang="en-US" dirty="0"/>
              <a:t>.  But there is a long tail to distribution.</a:t>
            </a:r>
          </a:p>
          <a:p>
            <a:endParaRPr lang="en-US" dirty="0"/>
          </a:p>
        </p:txBody>
      </p:sp>
      <p:sp>
        <p:nvSpPr>
          <p:cNvPr id="4" name="Text Box 8">
            <a:extLst>
              <a:ext uri="{FF2B5EF4-FFF2-40B4-BE49-F238E27FC236}">
                <a16:creationId xmlns:a16="http://schemas.microsoft.com/office/drawing/2014/main" id="{5FC485E5-C7CD-F7E1-2C03-46F38AAD8A53}"/>
              </a:ext>
            </a:extLst>
          </p:cNvPr>
          <p:cNvSpPr txBox="1">
            <a:spLocks noChangeArrowheads="1"/>
          </p:cNvSpPr>
          <p:nvPr/>
        </p:nvSpPr>
        <p:spPr bwMode="auto">
          <a:xfrm>
            <a:off x="838200" y="2749973"/>
            <a:ext cx="2836938" cy="369332"/>
          </a:xfrm>
          <a:prstGeom prst="rect">
            <a:avLst/>
          </a:prstGeom>
          <a:noFill/>
          <a:ln w="12700">
            <a:noFill/>
            <a:miter lim="800000"/>
            <a:headEnd/>
            <a:tailEnd/>
          </a:ln>
          <a:effectLst/>
        </p:spPr>
        <p:txBody>
          <a:bodyPr wrap="square">
            <a:prstTxWarp prst="textNoShape">
              <a:avLst/>
            </a:prstTxWarp>
            <a:spAutoFit/>
          </a:bodyPr>
          <a:lstStyle/>
          <a:p>
            <a:r>
              <a:rPr lang="en-US" sz="1800" b="1" dirty="0">
                <a:solidFill>
                  <a:schemeClr val="tx1"/>
                </a:solidFill>
                <a:latin typeface="+mj-lt"/>
              </a:rPr>
              <a:t>Number of nets</a:t>
            </a:r>
          </a:p>
        </p:txBody>
      </p:sp>
      <p:graphicFrame>
        <p:nvGraphicFramePr>
          <p:cNvPr id="5" name="Chart 4">
            <a:extLst>
              <a:ext uri="{FF2B5EF4-FFF2-40B4-BE49-F238E27FC236}">
                <a16:creationId xmlns:a16="http://schemas.microsoft.com/office/drawing/2014/main" id="{566D6297-DB3F-4711-B9B4-DC7C6AAAEE22}"/>
              </a:ext>
            </a:extLst>
          </p:cNvPr>
          <p:cNvGraphicFramePr>
            <a:graphicFrameLocks/>
          </p:cNvGraphicFramePr>
          <p:nvPr>
            <p:extLst>
              <p:ext uri="{D42A27DB-BD31-4B8C-83A1-F6EECF244321}">
                <p14:modId xmlns:p14="http://schemas.microsoft.com/office/powerpoint/2010/main" val="1517457157"/>
              </p:ext>
            </p:extLst>
          </p:nvPr>
        </p:nvGraphicFramePr>
        <p:xfrm>
          <a:off x="838200" y="3119305"/>
          <a:ext cx="10515600" cy="310120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Box 8">
            <a:extLst>
              <a:ext uri="{FF2B5EF4-FFF2-40B4-BE49-F238E27FC236}">
                <a16:creationId xmlns:a16="http://schemas.microsoft.com/office/drawing/2014/main" id="{D2709D64-7C5D-B7AF-EC44-A247706AC312}"/>
              </a:ext>
            </a:extLst>
          </p:cNvPr>
          <p:cNvSpPr txBox="1">
            <a:spLocks noChangeArrowheads="1"/>
          </p:cNvSpPr>
          <p:nvPr/>
        </p:nvSpPr>
        <p:spPr bwMode="auto">
          <a:xfrm>
            <a:off x="5884570" y="6021891"/>
            <a:ext cx="1299463" cy="369332"/>
          </a:xfrm>
          <a:prstGeom prst="rect">
            <a:avLst/>
          </a:prstGeom>
          <a:noFill/>
          <a:ln w="12700">
            <a:noFill/>
            <a:miter lim="800000"/>
            <a:headEnd/>
            <a:tailEnd/>
          </a:ln>
          <a:effectLst/>
        </p:spPr>
        <p:txBody>
          <a:bodyPr wrap="square">
            <a:prstTxWarp prst="textNoShape">
              <a:avLst/>
            </a:prstTxWarp>
            <a:spAutoFit/>
          </a:bodyPr>
          <a:lstStyle/>
          <a:p>
            <a:r>
              <a:rPr lang="en-US" sz="1800" b="1" dirty="0">
                <a:solidFill>
                  <a:schemeClr val="tx1"/>
                </a:solidFill>
                <a:latin typeface="+mj-lt"/>
              </a:rPr>
              <a:t>HPWL </a:t>
            </a:r>
          </a:p>
        </p:txBody>
      </p:sp>
    </p:spTree>
    <p:extLst>
      <p:ext uri="{BB962C8B-B14F-4D97-AF65-F5344CB8AC3E}">
        <p14:creationId xmlns:p14="http://schemas.microsoft.com/office/powerpoint/2010/main" val="2187891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5DA4-584C-7CEB-9FF4-577B38153F92}"/>
              </a:ext>
            </a:extLst>
          </p:cNvPr>
          <p:cNvSpPr>
            <a:spLocks noGrp="1"/>
          </p:cNvSpPr>
          <p:nvPr>
            <p:ph type="title"/>
          </p:nvPr>
        </p:nvSpPr>
        <p:spPr/>
        <p:txBody>
          <a:bodyPr/>
          <a:lstStyle/>
          <a:p>
            <a:r>
              <a:rPr lang="en-US" dirty="0"/>
              <a:t>How would You Solve Placement?</a:t>
            </a:r>
          </a:p>
        </p:txBody>
      </p:sp>
      <p:pic>
        <p:nvPicPr>
          <p:cNvPr id="1026" name="Picture 2" descr="Placement | Physical Design | VLSI Back-End Adventure">
            <a:extLst>
              <a:ext uri="{FF2B5EF4-FFF2-40B4-BE49-F238E27FC236}">
                <a16:creationId xmlns:a16="http://schemas.microsoft.com/office/drawing/2014/main" id="{B681A804-5071-0D74-8EA7-86C102C8D4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062"/>
          <a:stretch/>
        </p:blipFill>
        <p:spPr bwMode="auto">
          <a:xfrm>
            <a:off x="905069" y="2277577"/>
            <a:ext cx="10852668" cy="2975558"/>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44E45FEF-A1D2-F607-E01C-FF3EEFC4F533}"/>
              </a:ext>
            </a:extLst>
          </p:cNvPr>
          <p:cNvSpPr/>
          <p:nvPr/>
        </p:nvSpPr>
        <p:spPr>
          <a:xfrm>
            <a:off x="5747657" y="3554963"/>
            <a:ext cx="503853" cy="447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573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74FEE-F138-F2E5-C28C-77DF2E4C9ECB}"/>
              </a:ext>
            </a:extLst>
          </p:cNvPr>
          <p:cNvSpPr>
            <a:spLocks noGrp="1"/>
          </p:cNvSpPr>
          <p:nvPr>
            <p:ph type="title"/>
          </p:nvPr>
        </p:nvSpPr>
        <p:spPr/>
        <p:txBody>
          <a:bodyPr/>
          <a:lstStyle/>
          <a:p>
            <a:r>
              <a:rPr lang="en-US" dirty="0"/>
              <a:t>A Simple Iterative Placer</a:t>
            </a:r>
          </a:p>
        </p:txBody>
      </p:sp>
      <p:sp>
        <p:nvSpPr>
          <p:cNvPr id="3" name="Content Placeholder 2">
            <a:extLst>
              <a:ext uri="{FF2B5EF4-FFF2-40B4-BE49-F238E27FC236}">
                <a16:creationId xmlns:a16="http://schemas.microsoft.com/office/drawing/2014/main" id="{0E15FFF2-6E2B-8E03-6D04-DD768F045DA9}"/>
              </a:ext>
            </a:extLst>
          </p:cNvPr>
          <p:cNvSpPr>
            <a:spLocks noGrp="1"/>
          </p:cNvSpPr>
          <p:nvPr>
            <p:ph idx="1"/>
          </p:nvPr>
        </p:nvSpPr>
        <p:spPr>
          <a:xfrm>
            <a:off x="838200" y="1466849"/>
            <a:ext cx="10515600" cy="5130801"/>
          </a:xfrm>
        </p:spPr>
        <p:txBody>
          <a:bodyPr>
            <a:normAutofit/>
          </a:bodyPr>
          <a:lstStyle/>
          <a:p>
            <a:r>
              <a:rPr lang="en-US" b="1" dirty="0"/>
              <a:t>Start with a random placement</a:t>
            </a:r>
          </a:p>
          <a:p>
            <a:pPr lvl="1"/>
            <a:r>
              <a:rPr lang="en-US" dirty="0"/>
              <a:t>Just randomly assign each gate to a grid location (1 gate per entry)</a:t>
            </a:r>
          </a:p>
          <a:p>
            <a:pPr lvl="1"/>
            <a:r>
              <a:rPr lang="en-US" dirty="0"/>
              <a:t>Yes – this is a terrible placement.  Really big </a:t>
            </a:r>
            <a:r>
              <a:rPr lang="en-US" b="1" dirty="0"/>
              <a:t>L</a:t>
            </a:r>
            <a:r>
              <a:rPr lang="en-US" dirty="0"/>
              <a:t> = </a:t>
            </a:r>
            <a:r>
              <a:rPr lang="en-US" sz="1800" b="1" dirty="0"/>
              <a:t>∑</a:t>
            </a:r>
            <a:r>
              <a:rPr lang="en-US" sz="1800" b="1" baseline="-25000" dirty="0"/>
              <a:t>nets Ni</a:t>
            </a:r>
            <a:r>
              <a:rPr lang="en-US" b="1" dirty="0"/>
              <a:t> HPWL(Ni)</a:t>
            </a:r>
          </a:p>
          <a:p>
            <a:r>
              <a:rPr lang="en-US" b="1" dirty="0"/>
              <a:t>Random iterative improvement</a:t>
            </a:r>
          </a:p>
          <a:p>
            <a:pPr lvl="1"/>
            <a:r>
              <a:rPr lang="en-US" dirty="0"/>
              <a:t>Pick </a:t>
            </a:r>
            <a:r>
              <a:rPr lang="en-US" b="1" dirty="0"/>
              <a:t>a random pair </a:t>
            </a:r>
            <a:r>
              <a:rPr lang="en-US" dirty="0"/>
              <a:t>of gates in the grid and swap their locations</a:t>
            </a:r>
          </a:p>
          <a:p>
            <a:pPr lvl="1"/>
            <a:r>
              <a:rPr lang="en-US" dirty="0"/>
              <a:t>Evaluate the change in </a:t>
            </a:r>
          </a:p>
          <a:p>
            <a:pPr lvl="2"/>
            <a:r>
              <a:rPr lang="en-US" b="1" dirty="0"/>
              <a:t>L</a:t>
            </a:r>
            <a:r>
              <a:rPr lang="en-US" dirty="0"/>
              <a:t> = </a:t>
            </a:r>
            <a:r>
              <a:rPr lang="en-US" sz="1000" b="1" dirty="0"/>
              <a:t>∑</a:t>
            </a:r>
            <a:r>
              <a:rPr lang="en-US" sz="1000" b="1" baseline="-25000" dirty="0"/>
              <a:t>nets Ni</a:t>
            </a:r>
            <a:r>
              <a:rPr lang="en-US" b="1" dirty="0"/>
              <a:t> HPWL(Ni); </a:t>
            </a:r>
          </a:p>
          <a:p>
            <a:pPr lvl="2"/>
            <a:r>
              <a:rPr lang="en-US" b="1" dirty="0"/>
              <a:t>ΔL=</a:t>
            </a:r>
            <a:r>
              <a:rPr lang="en-US" dirty="0"/>
              <a:t> </a:t>
            </a:r>
            <a:r>
              <a:rPr lang="en-US" b="1" dirty="0"/>
              <a:t> [new HPWL – old HPWL]</a:t>
            </a:r>
          </a:p>
          <a:p>
            <a:pPr lvl="1"/>
            <a:r>
              <a:rPr lang="en-US" dirty="0"/>
              <a:t>If  </a:t>
            </a:r>
            <a:r>
              <a:rPr lang="en-US" b="1" dirty="0"/>
              <a:t>ΔL&lt;0, </a:t>
            </a:r>
            <a:r>
              <a:rPr lang="en-US" dirty="0"/>
              <a:t>new </a:t>
            </a:r>
            <a:r>
              <a:rPr lang="en-US" b="1" dirty="0"/>
              <a:t>L</a:t>
            </a:r>
            <a:r>
              <a:rPr lang="en-US" dirty="0"/>
              <a:t> got </a:t>
            </a:r>
            <a:r>
              <a:rPr lang="en-US" i="1" dirty="0"/>
              <a:t>smaller </a:t>
            </a:r>
            <a:r>
              <a:rPr lang="en-US" i="1" dirty="0">
                <a:sym typeface="Wingdings" pitchFamily="2" charset="2"/>
              </a:rPr>
              <a:t> </a:t>
            </a:r>
            <a:r>
              <a:rPr lang="en-US" dirty="0"/>
              <a:t>Improvement!  </a:t>
            </a:r>
            <a:r>
              <a:rPr lang="en-US" b="1" i="1" dirty="0"/>
              <a:t>Keep</a:t>
            </a:r>
            <a:r>
              <a:rPr lang="en-US" b="1" dirty="0"/>
              <a:t> this swap</a:t>
            </a:r>
          </a:p>
          <a:p>
            <a:pPr lvl="1"/>
            <a:r>
              <a:rPr lang="en-US" dirty="0"/>
              <a:t>If  </a:t>
            </a:r>
            <a:r>
              <a:rPr lang="en-US" b="1" dirty="0"/>
              <a:t>ΔL&gt;0, </a:t>
            </a:r>
            <a:r>
              <a:rPr lang="en-US" dirty="0"/>
              <a:t>new </a:t>
            </a:r>
            <a:r>
              <a:rPr lang="en-US" b="1" dirty="0"/>
              <a:t>L</a:t>
            </a:r>
            <a:r>
              <a:rPr lang="en-US" dirty="0"/>
              <a:t> got </a:t>
            </a:r>
            <a:r>
              <a:rPr lang="en-US" i="1" dirty="0"/>
              <a:t>bigger </a:t>
            </a:r>
            <a:r>
              <a:rPr lang="en-US" i="1" dirty="0">
                <a:sym typeface="Wingdings" pitchFamily="2" charset="2"/>
              </a:rPr>
              <a:t> </a:t>
            </a:r>
            <a:r>
              <a:rPr lang="en-US" dirty="0"/>
              <a:t>Worse!              </a:t>
            </a:r>
            <a:r>
              <a:rPr lang="en-US" b="1" i="1" dirty="0"/>
              <a:t>Undo</a:t>
            </a:r>
            <a:r>
              <a:rPr lang="en-US" b="1" dirty="0"/>
              <a:t> this swap</a:t>
            </a:r>
          </a:p>
          <a:p>
            <a:pPr lvl="1"/>
            <a:r>
              <a:rPr lang="en-US" dirty="0"/>
              <a:t>Keep doing this for many, many random swaps, until </a:t>
            </a:r>
            <a:r>
              <a:rPr lang="en-US" b="1" dirty="0"/>
              <a:t>L</a:t>
            </a:r>
            <a:r>
              <a:rPr lang="en-US" dirty="0"/>
              <a:t> stops improving</a:t>
            </a:r>
          </a:p>
        </p:txBody>
      </p:sp>
    </p:spTree>
    <p:extLst>
      <p:ext uri="{BB962C8B-B14F-4D97-AF65-F5344CB8AC3E}">
        <p14:creationId xmlns:p14="http://schemas.microsoft.com/office/powerpoint/2010/main" val="4015618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74FEE-F138-F2E5-C28C-77DF2E4C9ECB}"/>
              </a:ext>
            </a:extLst>
          </p:cNvPr>
          <p:cNvSpPr>
            <a:spLocks noGrp="1"/>
          </p:cNvSpPr>
          <p:nvPr>
            <p:ph type="title"/>
          </p:nvPr>
        </p:nvSpPr>
        <p:spPr/>
        <p:txBody>
          <a:bodyPr/>
          <a:lstStyle/>
          <a:p>
            <a:r>
              <a:rPr lang="en-US" dirty="0"/>
              <a:t>A Simple Iterative Placer: Pseudocode</a:t>
            </a:r>
          </a:p>
        </p:txBody>
      </p:sp>
      <p:sp>
        <p:nvSpPr>
          <p:cNvPr id="6" name="TextBox 5">
            <a:extLst>
              <a:ext uri="{FF2B5EF4-FFF2-40B4-BE49-F238E27FC236}">
                <a16:creationId xmlns:a16="http://schemas.microsoft.com/office/drawing/2014/main" id="{B392C597-47AA-1264-5622-32305EA7B9D7}"/>
              </a:ext>
            </a:extLst>
          </p:cNvPr>
          <p:cNvSpPr txBox="1"/>
          <p:nvPr/>
        </p:nvSpPr>
        <p:spPr>
          <a:xfrm>
            <a:off x="838200" y="1351108"/>
            <a:ext cx="10515600" cy="5355312"/>
          </a:xfrm>
          <a:prstGeom prst="rect">
            <a:avLst/>
          </a:prstGeom>
          <a:noFill/>
        </p:spPr>
        <p:txBody>
          <a:bodyPr wrap="square" rtlCol="0">
            <a:spAutoFit/>
          </a:bodyPr>
          <a:lstStyle/>
          <a:p>
            <a:r>
              <a:rPr lang="en-US" b="1" dirty="0">
                <a:latin typeface="+mj-lt"/>
              </a:rPr>
              <a:t>foreach</a:t>
            </a:r>
            <a:r>
              <a:rPr lang="en-US" dirty="0">
                <a:latin typeface="+mj-lt"/>
              </a:rPr>
              <a:t>( gate </a:t>
            </a:r>
            <a:r>
              <a:rPr lang="en-US" b="1" dirty="0">
                <a:solidFill>
                  <a:srgbClr val="0B4B8E"/>
                </a:solidFill>
                <a:latin typeface="+mj-lt"/>
              </a:rPr>
              <a:t>Gi</a:t>
            </a:r>
            <a:r>
              <a:rPr lang="en-US" dirty="0">
                <a:solidFill>
                  <a:srgbClr val="0B4B8E"/>
                </a:solidFill>
                <a:latin typeface="+mj-lt"/>
              </a:rPr>
              <a:t> </a:t>
            </a:r>
            <a:r>
              <a:rPr lang="en-US" dirty="0">
                <a:latin typeface="+mj-lt"/>
              </a:rPr>
              <a:t>in netlist )                                           </a:t>
            </a:r>
            <a:r>
              <a:rPr lang="en-US" b="1" dirty="0">
                <a:solidFill>
                  <a:srgbClr val="800000"/>
                </a:solidFill>
              </a:rPr>
              <a:t>//random initial placement</a:t>
            </a:r>
          </a:p>
          <a:p>
            <a:r>
              <a:rPr lang="en-US" dirty="0">
                <a:latin typeface="+mj-lt"/>
              </a:rPr>
              <a:t>    place </a:t>
            </a:r>
            <a:r>
              <a:rPr lang="en-US" b="1" dirty="0">
                <a:solidFill>
                  <a:srgbClr val="0B4B8E"/>
                </a:solidFill>
                <a:latin typeface="+mj-lt"/>
              </a:rPr>
              <a:t>Gi</a:t>
            </a:r>
            <a:r>
              <a:rPr lang="en-US" dirty="0">
                <a:solidFill>
                  <a:srgbClr val="0B4B8E"/>
                </a:solidFill>
                <a:latin typeface="+mj-lt"/>
              </a:rPr>
              <a:t> </a:t>
            </a:r>
            <a:r>
              <a:rPr lang="en-US" dirty="0">
                <a:latin typeface="+mj-lt"/>
              </a:rPr>
              <a:t>in random location </a:t>
            </a:r>
            <a:r>
              <a:rPr lang="en-US" b="1" dirty="0">
                <a:solidFill>
                  <a:srgbClr val="0B4B8E"/>
                </a:solidFill>
                <a:latin typeface="+mj-lt"/>
              </a:rPr>
              <a:t>(</a:t>
            </a:r>
            <a:r>
              <a:rPr lang="en-US" b="1" dirty="0" err="1">
                <a:solidFill>
                  <a:srgbClr val="0B4B8E"/>
                </a:solidFill>
                <a:latin typeface="+mj-lt"/>
              </a:rPr>
              <a:t>x,y</a:t>
            </a:r>
            <a:r>
              <a:rPr lang="en-US" b="1" dirty="0">
                <a:solidFill>
                  <a:srgbClr val="0B4B8E"/>
                </a:solidFill>
                <a:latin typeface="+mj-lt"/>
              </a:rPr>
              <a:t>)</a:t>
            </a:r>
            <a:r>
              <a:rPr lang="en-US" dirty="0">
                <a:latin typeface="+mj-lt"/>
              </a:rPr>
              <a:t> in grid not already occupied</a:t>
            </a:r>
          </a:p>
          <a:p>
            <a:endParaRPr lang="en-US" dirty="0">
              <a:latin typeface="+mj-lt"/>
            </a:endParaRPr>
          </a:p>
          <a:p>
            <a:r>
              <a:rPr lang="en-US" b="1" dirty="0">
                <a:solidFill>
                  <a:srgbClr val="0B4B8E"/>
                </a:solidFill>
                <a:latin typeface="+mj-lt"/>
              </a:rPr>
              <a:t>L=0                                                                                   </a:t>
            </a:r>
            <a:r>
              <a:rPr lang="en-US" b="1" dirty="0">
                <a:solidFill>
                  <a:srgbClr val="800000"/>
                </a:solidFill>
              </a:rPr>
              <a:t>//calculate initial HPWL wirelength for whole netlist</a:t>
            </a:r>
          </a:p>
          <a:p>
            <a:endParaRPr lang="en-US" b="1" dirty="0">
              <a:solidFill>
                <a:srgbClr val="0B4B8E"/>
              </a:solidFill>
              <a:latin typeface="+mj-lt"/>
            </a:endParaRPr>
          </a:p>
          <a:p>
            <a:r>
              <a:rPr lang="en-US" b="1" dirty="0" err="1">
                <a:latin typeface="+mj-lt"/>
              </a:rPr>
              <a:t>foreach</a:t>
            </a:r>
            <a:r>
              <a:rPr lang="en-US" dirty="0">
                <a:latin typeface="+mj-lt"/>
              </a:rPr>
              <a:t>( net </a:t>
            </a:r>
            <a:r>
              <a:rPr lang="en-US" b="1" dirty="0">
                <a:solidFill>
                  <a:srgbClr val="0B4B8E"/>
                </a:solidFill>
                <a:latin typeface="+mj-lt"/>
              </a:rPr>
              <a:t>Ni</a:t>
            </a:r>
            <a:r>
              <a:rPr lang="en-US" dirty="0">
                <a:latin typeface="+mj-lt"/>
              </a:rPr>
              <a:t> in the </a:t>
            </a:r>
            <a:r>
              <a:rPr lang="en-US" dirty="0" err="1">
                <a:latin typeface="+mj-lt"/>
              </a:rPr>
              <a:t>netlist</a:t>
            </a:r>
            <a:r>
              <a:rPr lang="en-US" dirty="0">
                <a:latin typeface="+mj-lt"/>
              </a:rPr>
              <a:t> )</a:t>
            </a:r>
          </a:p>
          <a:p>
            <a:r>
              <a:rPr lang="en-US" dirty="0">
                <a:latin typeface="+mj-lt"/>
              </a:rPr>
              <a:t>  </a:t>
            </a:r>
            <a:r>
              <a:rPr lang="en-US" b="1" dirty="0">
                <a:solidFill>
                  <a:srgbClr val="0B4B8E"/>
                </a:solidFill>
                <a:latin typeface="+mj-lt"/>
              </a:rPr>
              <a:t> L = L + HPWL(Ni);</a:t>
            </a:r>
          </a:p>
          <a:p>
            <a:endParaRPr lang="en-US" b="1" dirty="0">
              <a:solidFill>
                <a:srgbClr val="0B4B8E"/>
              </a:solidFill>
              <a:latin typeface="+mj-lt"/>
            </a:endParaRPr>
          </a:p>
          <a:p>
            <a:r>
              <a:rPr lang="en-US" b="1" dirty="0">
                <a:latin typeface="+mj-lt"/>
              </a:rPr>
              <a:t>while</a:t>
            </a:r>
            <a:r>
              <a:rPr lang="en-US" dirty="0">
                <a:latin typeface="+mj-lt"/>
              </a:rPr>
              <a:t> ( overall HPWL wirelength </a:t>
            </a:r>
            <a:r>
              <a:rPr lang="en-US" b="1" dirty="0">
                <a:solidFill>
                  <a:srgbClr val="0B4B8E"/>
                </a:solidFill>
                <a:latin typeface="+mj-lt"/>
              </a:rPr>
              <a:t>L</a:t>
            </a:r>
            <a:r>
              <a:rPr lang="en-US" dirty="0">
                <a:latin typeface="+mj-lt"/>
              </a:rPr>
              <a:t> is improving ) {    </a:t>
            </a:r>
            <a:r>
              <a:rPr lang="en-US" b="1" dirty="0">
                <a:solidFill>
                  <a:srgbClr val="800000"/>
                </a:solidFill>
              </a:rPr>
              <a:t>//main improvement loop</a:t>
            </a:r>
          </a:p>
          <a:p>
            <a:endParaRPr lang="en-US" dirty="0">
              <a:latin typeface="+mj-lt"/>
            </a:endParaRPr>
          </a:p>
          <a:p>
            <a:r>
              <a:rPr lang="en-US" dirty="0">
                <a:latin typeface="+mj-lt"/>
              </a:rPr>
              <a:t>    pick random gate </a:t>
            </a:r>
            <a:r>
              <a:rPr lang="en-US" b="1" dirty="0" err="1">
                <a:solidFill>
                  <a:srgbClr val="0B4B8E"/>
                </a:solidFill>
                <a:latin typeface="+mj-lt"/>
              </a:rPr>
              <a:t>Gi</a:t>
            </a:r>
            <a:r>
              <a:rPr lang="en-US" dirty="0">
                <a:latin typeface="+mj-lt"/>
              </a:rPr>
              <a:t>;  pick random gate </a:t>
            </a:r>
            <a:r>
              <a:rPr lang="en-US" b="1" dirty="0" err="1">
                <a:solidFill>
                  <a:srgbClr val="0B4B8E"/>
                </a:solidFill>
                <a:latin typeface="+mj-lt"/>
              </a:rPr>
              <a:t>Gj</a:t>
            </a:r>
            <a:r>
              <a:rPr lang="en-US" dirty="0">
                <a:latin typeface="+mj-lt"/>
              </a:rPr>
              <a:t>;</a:t>
            </a:r>
          </a:p>
          <a:p>
            <a:r>
              <a:rPr lang="en-US" dirty="0">
                <a:latin typeface="+mj-lt"/>
              </a:rPr>
              <a:t>    swap gates </a:t>
            </a:r>
            <a:r>
              <a:rPr lang="en-US" b="1" dirty="0" err="1">
                <a:solidFill>
                  <a:srgbClr val="0B4B8E"/>
                </a:solidFill>
                <a:latin typeface="+mj-lt"/>
              </a:rPr>
              <a:t>Gi</a:t>
            </a:r>
            <a:r>
              <a:rPr lang="en-US" dirty="0">
                <a:solidFill>
                  <a:srgbClr val="0B4B8E"/>
                </a:solidFill>
                <a:latin typeface="+mj-lt"/>
              </a:rPr>
              <a:t> </a:t>
            </a:r>
            <a:r>
              <a:rPr lang="en-US" dirty="0">
                <a:latin typeface="+mj-lt"/>
              </a:rPr>
              <a:t>and </a:t>
            </a:r>
            <a:r>
              <a:rPr lang="en-US" b="1" dirty="0" err="1">
                <a:solidFill>
                  <a:srgbClr val="0B4B8E"/>
                </a:solidFill>
                <a:latin typeface="+mj-lt"/>
              </a:rPr>
              <a:t>Gj</a:t>
            </a:r>
            <a:endParaRPr lang="en-US" b="1" dirty="0">
              <a:solidFill>
                <a:srgbClr val="0B4B8E"/>
              </a:solidFill>
              <a:latin typeface="+mj-lt"/>
            </a:endParaRPr>
          </a:p>
          <a:p>
            <a:r>
              <a:rPr lang="en-US" dirty="0">
                <a:latin typeface="+mj-lt"/>
              </a:rPr>
              <a:t>    evaluate </a:t>
            </a:r>
            <a:r>
              <a:rPr lang="en-US" b="1" dirty="0">
                <a:solidFill>
                  <a:srgbClr val="0B4B8E"/>
                </a:solidFill>
                <a:latin typeface="+mj-lt"/>
              </a:rPr>
              <a:t>ΔL = new HPWL  - old HPWL</a:t>
            </a:r>
            <a:r>
              <a:rPr lang="en-US" dirty="0">
                <a:latin typeface="+mj-lt"/>
              </a:rPr>
              <a:t>;</a:t>
            </a:r>
          </a:p>
          <a:p>
            <a:r>
              <a:rPr lang="en-US" dirty="0">
                <a:latin typeface="+mj-lt"/>
              </a:rPr>
              <a:t>    </a:t>
            </a:r>
            <a:r>
              <a:rPr lang="en-US" b="1" dirty="0">
                <a:latin typeface="+mj-lt"/>
              </a:rPr>
              <a:t>if</a:t>
            </a:r>
            <a:r>
              <a:rPr lang="en-US" dirty="0">
                <a:latin typeface="+mj-lt"/>
              </a:rPr>
              <a:t> ( </a:t>
            </a:r>
            <a:r>
              <a:rPr lang="en-US" b="1" dirty="0">
                <a:solidFill>
                  <a:srgbClr val="0B4B8E"/>
                </a:solidFill>
                <a:latin typeface="Trade Gothic LT Std Cn"/>
              </a:rPr>
              <a:t>ΔL</a:t>
            </a:r>
            <a:r>
              <a:rPr lang="en-US" b="1" dirty="0">
                <a:solidFill>
                  <a:srgbClr val="0B4B8E"/>
                </a:solidFill>
                <a:latin typeface="+mj-lt"/>
              </a:rPr>
              <a:t> &lt; 0</a:t>
            </a:r>
            <a:r>
              <a:rPr lang="en-US" dirty="0">
                <a:latin typeface="+mj-lt"/>
              </a:rPr>
              <a:t> )  {                                                                </a:t>
            </a:r>
            <a:r>
              <a:rPr lang="en-US" b="1" dirty="0">
                <a:solidFill>
                  <a:srgbClr val="800000"/>
                </a:solidFill>
                <a:latin typeface="+mj-lt"/>
              </a:rPr>
              <a:t>// improved placement! Update HPWL</a:t>
            </a:r>
          </a:p>
          <a:p>
            <a:r>
              <a:rPr lang="en-US" dirty="0">
                <a:latin typeface="+mj-lt"/>
              </a:rPr>
              <a:t>        </a:t>
            </a:r>
            <a:r>
              <a:rPr lang="en-US" b="1" dirty="0">
                <a:solidFill>
                  <a:srgbClr val="0B4B8E"/>
                </a:solidFill>
                <a:latin typeface="+mj-lt"/>
              </a:rPr>
              <a:t>L = L + </a:t>
            </a:r>
            <a:r>
              <a:rPr lang="en-US" b="1" dirty="0">
                <a:solidFill>
                  <a:srgbClr val="0B4B8E"/>
                </a:solidFill>
                <a:latin typeface="Trade Gothic LT Std Cn"/>
              </a:rPr>
              <a:t>ΔL</a:t>
            </a:r>
            <a:endParaRPr lang="en-US" b="1" dirty="0">
              <a:solidFill>
                <a:srgbClr val="0B4B8E"/>
              </a:solidFill>
              <a:latin typeface="+mj-lt"/>
            </a:endParaRPr>
          </a:p>
          <a:p>
            <a:r>
              <a:rPr lang="en-US" dirty="0">
                <a:latin typeface="+mj-lt"/>
              </a:rPr>
              <a:t>    </a:t>
            </a:r>
            <a:r>
              <a:rPr lang="en-US" b="1" dirty="0">
                <a:latin typeface="+mj-lt"/>
              </a:rPr>
              <a:t>else</a:t>
            </a:r>
            <a:r>
              <a:rPr lang="en-US" dirty="0">
                <a:latin typeface="+mj-lt"/>
              </a:rPr>
              <a:t>                                                                               </a:t>
            </a:r>
            <a:r>
              <a:rPr lang="en-US" b="1" dirty="0">
                <a:solidFill>
                  <a:srgbClr val="800000"/>
                </a:solidFill>
                <a:latin typeface="+mj-lt"/>
              </a:rPr>
              <a:t>//   </a:t>
            </a:r>
            <a:r>
              <a:rPr lang="en-US" b="1" dirty="0">
                <a:solidFill>
                  <a:srgbClr val="800000"/>
                </a:solidFill>
                <a:latin typeface="Trade Gothic LT Std Cn"/>
              </a:rPr>
              <a:t>ΔL</a:t>
            </a:r>
            <a:r>
              <a:rPr lang="en-US" b="1" dirty="0">
                <a:solidFill>
                  <a:srgbClr val="800000"/>
                </a:solidFill>
                <a:latin typeface="+mj-lt"/>
              </a:rPr>
              <a:t> &gt; 0, this is a worse placement</a:t>
            </a:r>
          </a:p>
          <a:p>
            <a:r>
              <a:rPr lang="en-US" dirty="0">
                <a:latin typeface="+mj-lt"/>
              </a:rPr>
              <a:t>         undo swap of </a:t>
            </a:r>
            <a:r>
              <a:rPr lang="en-US" b="1" dirty="0" err="1">
                <a:solidFill>
                  <a:srgbClr val="0B4B8E"/>
                </a:solidFill>
                <a:latin typeface="+mj-lt"/>
              </a:rPr>
              <a:t>Gi</a:t>
            </a:r>
            <a:r>
              <a:rPr lang="en-US" dirty="0">
                <a:solidFill>
                  <a:srgbClr val="0B4B8E"/>
                </a:solidFill>
                <a:latin typeface="+mj-lt"/>
              </a:rPr>
              <a:t> </a:t>
            </a:r>
            <a:r>
              <a:rPr lang="en-US" dirty="0">
                <a:latin typeface="+mj-lt"/>
              </a:rPr>
              <a:t>and </a:t>
            </a:r>
            <a:r>
              <a:rPr lang="en-US" b="1" dirty="0" err="1">
                <a:solidFill>
                  <a:srgbClr val="0B4B8E"/>
                </a:solidFill>
                <a:latin typeface="+mj-lt"/>
              </a:rPr>
              <a:t>Gj</a:t>
            </a:r>
            <a:endParaRPr lang="en-US" b="1" dirty="0">
              <a:solidFill>
                <a:srgbClr val="0B4B8E"/>
              </a:solidFill>
              <a:latin typeface="+mj-lt"/>
            </a:endParaRPr>
          </a:p>
          <a:p>
            <a:r>
              <a:rPr lang="en-US" dirty="0">
                <a:latin typeface="+mj-lt"/>
              </a:rPr>
              <a:t>}</a:t>
            </a:r>
          </a:p>
          <a:p>
            <a:r>
              <a:rPr lang="en-US" dirty="0">
                <a:latin typeface="+mj-lt"/>
              </a:rPr>
              <a:t>  </a:t>
            </a:r>
          </a:p>
        </p:txBody>
      </p:sp>
    </p:spTree>
    <p:extLst>
      <p:ext uri="{BB962C8B-B14F-4D97-AF65-F5344CB8AC3E}">
        <p14:creationId xmlns:p14="http://schemas.microsoft.com/office/powerpoint/2010/main" val="1734046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A3D0-AF74-3AB7-DED2-20E75977AD80}"/>
              </a:ext>
            </a:extLst>
          </p:cNvPr>
          <p:cNvSpPr>
            <a:spLocks noGrp="1"/>
          </p:cNvSpPr>
          <p:nvPr>
            <p:ph type="title"/>
          </p:nvPr>
        </p:nvSpPr>
        <p:spPr/>
        <p:txBody>
          <a:bodyPr>
            <a:normAutofit/>
          </a:bodyPr>
          <a:lstStyle/>
          <a:p>
            <a:r>
              <a:rPr lang="en-US" dirty="0"/>
              <a:t>Computing </a:t>
            </a:r>
            <a:r>
              <a:rPr lang="el-GR" dirty="0"/>
              <a:t>ΔL</a:t>
            </a:r>
            <a:r>
              <a:rPr lang="en-US" dirty="0"/>
              <a:t> Efficiently (Incrementally)</a:t>
            </a:r>
          </a:p>
        </p:txBody>
      </p:sp>
      <p:sp>
        <p:nvSpPr>
          <p:cNvPr id="3" name="Content Placeholder 2">
            <a:extLst>
              <a:ext uri="{FF2B5EF4-FFF2-40B4-BE49-F238E27FC236}">
                <a16:creationId xmlns:a16="http://schemas.microsoft.com/office/drawing/2014/main" id="{227C017D-65FF-4F17-97C9-B57CA20A6B30}"/>
              </a:ext>
            </a:extLst>
          </p:cNvPr>
          <p:cNvSpPr>
            <a:spLocks noGrp="1"/>
          </p:cNvSpPr>
          <p:nvPr>
            <p:ph idx="1"/>
          </p:nvPr>
        </p:nvSpPr>
        <p:spPr/>
        <p:txBody>
          <a:bodyPr/>
          <a:lstStyle/>
          <a:p>
            <a:r>
              <a:rPr lang="en-US" b="1" dirty="0"/>
              <a:t>Incremental wirelength update calculation</a:t>
            </a:r>
          </a:p>
          <a:p>
            <a:pPr lvl="1"/>
            <a:r>
              <a:rPr lang="en-US" dirty="0"/>
              <a:t>Cannot afford to re-compute length of each net in entire placement after each swap! – most nets did not change</a:t>
            </a:r>
          </a:p>
          <a:p>
            <a:pPr lvl="1"/>
            <a:r>
              <a:rPr lang="en-US" dirty="0"/>
              <a:t>Compute </a:t>
            </a:r>
            <a:r>
              <a:rPr lang="el-GR" dirty="0"/>
              <a:t>ΔL</a:t>
            </a:r>
            <a:r>
              <a:rPr lang="en-US" dirty="0"/>
              <a:t> incrementally – just look at nets that could change</a:t>
            </a:r>
          </a:p>
          <a:p>
            <a:endParaRPr lang="en-US" dirty="0"/>
          </a:p>
        </p:txBody>
      </p:sp>
      <p:sp>
        <p:nvSpPr>
          <p:cNvPr id="4" name="Rectangle 23">
            <a:extLst>
              <a:ext uri="{FF2B5EF4-FFF2-40B4-BE49-F238E27FC236}">
                <a16:creationId xmlns:a16="http://schemas.microsoft.com/office/drawing/2014/main" id="{61AC2699-85EF-2F96-7B48-B1F5BDAAA80E}"/>
              </a:ext>
            </a:extLst>
          </p:cNvPr>
          <p:cNvSpPr>
            <a:spLocks noChangeArrowheads="1"/>
          </p:cNvSpPr>
          <p:nvPr/>
        </p:nvSpPr>
        <p:spPr bwMode="auto">
          <a:xfrm>
            <a:off x="838200" y="3276394"/>
            <a:ext cx="10515600" cy="397545"/>
          </a:xfrm>
          <a:prstGeom prst="rect">
            <a:avLst/>
          </a:prstGeom>
          <a:solidFill>
            <a:srgbClr val="FCFEB9"/>
          </a:solidFill>
          <a:ln w="12700">
            <a:noFill/>
            <a:miter lim="800000"/>
            <a:headEnd/>
            <a:tailEnd/>
          </a:ln>
          <a:effectLst/>
        </p:spPr>
        <p:txBody>
          <a:bodyPr wrap="square" lIns="90488" tIns="44450" rIns="90488" bIns="44450">
            <a:prstTxWarp prst="textNoShape">
              <a:avLst/>
            </a:prstTxWarp>
            <a:spAutoFit/>
          </a:bodyPr>
          <a:lstStyle/>
          <a:p>
            <a:pPr algn="ctr"/>
            <a:r>
              <a:rPr lang="en-US" sz="2000" b="1" dirty="0">
                <a:solidFill>
                  <a:srgbClr val="0B4B8E"/>
                </a:solidFill>
                <a:latin typeface="+mj-lt"/>
              </a:rPr>
              <a:t>Δ</a:t>
            </a:r>
            <a:r>
              <a:rPr lang="el-GR" sz="2000" b="1" dirty="0">
                <a:solidFill>
                  <a:srgbClr val="0B4B8E"/>
                </a:solidFill>
                <a:latin typeface="+mj-lt"/>
              </a:rPr>
              <a:t>L</a:t>
            </a:r>
            <a:r>
              <a:rPr lang="en-US" sz="2000" b="1" dirty="0">
                <a:latin typeface="+mj-lt"/>
              </a:rPr>
              <a:t> = </a:t>
            </a:r>
            <a:r>
              <a:rPr lang="en-US" sz="2000" b="1" dirty="0">
                <a:solidFill>
                  <a:srgbClr val="800000"/>
                </a:solidFill>
                <a:latin typeface="+mj-lt"/>
              </a:rPr>
              <a:t>[ HPWL(</a:t>
            </a:r>
            <a:r>
              <a:rPr lang="en-US" sz="2000" b="1" dirty="0" err="1">
                <a:solidFill>
                  <a:srgbClr val="800000"/>
                </a:solidFill>
                <a:latin typeface="+mj-lt"/>
              </a:rPr>
              <a:t>i</a:t>
            </a:r>
            <a:r>
              <a:rPr lang="en-US" sz="2000" b="1" dirty="0">
                <a:solidFill>
                  <a:srgbClr val="800000"/>
                </a:solidFill>
                <a:latin typeface="+mj-lt"/>
              </a:rPr>
              <a:t>) + HPWL(j) + HPWL(k) after swap]</a:t>
            </a:r>
            <a:r>
              <a:rPr lang="en-US" sz="2000" b="1" dirty="0">
                <a:latin typeface="+mj-lt"/>
              </a:rPr>
              <a:t> - </a:t>
            </a:r>
            <a:r>
              <a:rPr lang="en-US" sz="2000" b="1" dirty="0">
                <a:solidFill>
                  <a:srgbClr val="0B4B8E"/>
                </a:solidFill>
                <a:latin typeface="+mj-lt"/>
              </a:rPr>
              <a:t>[ HPWL(</a:t>
            </a:r>
            <a:r>
              <a:rPr lang="en-US" sz="2000" b="1" dirty="0" err="1">
                <a:solidFill>
                  <a:srgbClr val="0B4B8E"/>
                </a:solidFill>
                <a:latin typeface="+mj-lt"/>
              </a:rPr>
              <a:t>i</a:t>
            </a:r>
            <a:r>
              <a:rPr lang="en-US" sz="2000" b="1" dirty="0">
                <a:solidFill>
                  <a:srgbClr val="0B4B8E"/>
                </a:solidFill>
                <a:latin typeface="+mj-lt"/>
              </a:rPr>
              <a:t>) + HPWM(j) + HPWL(k) before swap] </a:t>
            </a:r>
          </a:p>
        </p:txBody>
      </p:sp>
      <p:sp>
        <p:nvSpPr>
          <p:cNvPr id="5" name="Rectangle 4">
            <a:extLst>
              <a:ext uri="{FF2B5EF4-FFF2-40B4-BE49-F238E27FC236}">
                <a16:creationId xmlns:a16="http://schemas.microsoft.com/office/drawing/2014/main" id="{A3D82804-D630-7E92-AB40-B7D385F63F67}"/>
              </a:ext>
            </a:extLst>
          </p:cNvPr>
          <p:cNvSpPr>
            <a:spLocks noChangeArrowheads="1"/>
          </p:cNvSpPr>
          <p:nvPr/>
        </p:nvSpPr>
        <p:spPr bwMode="auto">
          <a:xfrm>
            <a:off x="3122128" y="3994419"/>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6" name="Line 5">
            <a:extLst>
              <a:ext uri="{FF2B5EF4-FFF2-40B4-BE49-F238E27FC236}">
                <a16:creationId xmlns:a16="http://schemas.microsoft.com/office/drawing/2014/main" id="{E37B72EA-021E-1A57-A349-CDB144D16F7F}"/>
              </a:ext>
            </a:extLst>
          </p:cNvPr>
          <p:cNvSpPr>
            <a:spLocks noChangeShapeType="1"/>
          </p:cNvSpPr>
          <p:nvPr/>
        </p:nvSpPr>
        <p:spPr bwMode="auto">
          <a:xfrm>
            <a:off x="4169878" y="399441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7" name="Line 6">
            <a:extLst>
              <a:ext uri="{FF2B5EF4-FFF2-40B4-BE49-F238E27FC236}">
                <a16:creationId xmlns:a16="http://schemas.microsoft.com/office/drawing/2014/main" id="{D81C3B5E-FBB9-BDE2-467A-FC9FDAC576FE}"/>
              </a:ext>
            </a:extLst>
          </p:cNvPr>
          <p:cNvSpPr>
            <a:spLocks noChangeShapeType="1"/>
          </p:cNvSpPr>
          <p:nvPr/>
        </p:nvSpPr>
        <p:spPr bwMode="auto">
          <a:xfrm>
            <a:off x="3445978" y="399441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8" name="Line 7">
            <a:extLst>
              <a:ext uri="{FF2B5EF4-FFF2-40B4-BE49-F238E27FC236}">
                <a16:creationId xmlns:a16="http://schemas.microsoft.com/office/drawing/2014/main" id="{EAA3002C-A6FE-E55A-F730-39FF76E6CEC7}"/>
              </a:ext>
            </a:extLst>
          </p:cNvPr>
          <p:cNvSpPr>
            <a:spLocks noChangeShapeType="1"/>
          </p:cNvSpPr>
          <p:nvPr/>
        </p:nvSpPr>
        <p:spPr bwMode="auto">
          <a:xfrm>
            <a:off x="3814278" y="399441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9" name="Line 8">
            <a:extLst>
              <a:ext uri="{FF2B5EF4-FFF2-40B4-BE49-F238E27FC236}">
                <a16:creationId xmlns:a16="http://schemas.microsoft.com/office/drawing/2014/main" id="{5C6BF84A-26DC-4EFA-618D-0DE8BB30CAC4}"/>
              </a:ext>
            </a:extLst>
          </p:cNvPr>
          <p:cNvSpPr>
            <a:spLocks noChangeShapeType="1"/>
          </p:cNvSpPr>
          <p:nvPr/>
        </p:nvSpPr>
        <p:spPr bwMode="auto">
          <a:xfrm>
            <a:off x="4538178" y="399441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0" name="Line 9">
            <a:extLst>
              <a:ext uri="{FF2B5EF4-FFF2-40B4-BE49-F238E27FC236}">
                <a16:creationId xmlns:a16="http://schemas.microsoft.com/office/drawing/2014/main" id="{618FEC99-70A3-52B1-DCC3-E9D6CE982943}"/>
              </a:ext>
            </a:extLst>
          </p:cNvPr>
          <p:cNvSpPr>
            <a:spLocks noChangeShapeType="1"/>
          </p:cNvSpPr>
          <p:nvPr/>
        </p:nvSpPr>
        <p:spPr bwMode="auto">
          <a:xfrm flipH="1">
            <a:off x="3109428" y="430556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1" name="Line 10">
            <a:extLst>
              <a:ext uri="{FF2B5EF4-FFF2-40B4-BE49-F238E27FC236}">
                <a16:creationId xmlns:a16="http://schemas.microsoft.com/office/drawing/2014/main" id="{8F18275E-18A2-E3BC-E829-53E2FAA48C3A}"/>
              </a:ext>
            </a:extLst>
          </p:cNvPr>
          <p:cNvSpPr>
            <a:spLocks noChangeShapeType="1"/>
          </p:cNvSpPr>
          <p:nvPr/>
        </p:nvSpPr>
        <p:spPr bwMode="auto">
          <a:xfrm flipH="1">
            <a:off x="3096728" y="462306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2" name="Line 11">
            <a:extLst>
              <a:ext uri="{FF2B5EF4-FFF2-40B4-BE49-F238E27FC236}">
                <a16:creationId xmlns:a16="http://schemas.microsoft.com/office/drawing/2014/main" id="{111F0495-B091-2B22-880A-CCE4CB3317F9}"/>
              </a:ext>
            </a:extLst>
          </p:cNvPr>
          <p:cNvSpPr>
            <a:spLocks noChangeShapeType="1"/>
          </p:cNvSpPr>
          <p:nvPr/>
        </p:nvSpPr>
        <p:spPr bwMode="auto">
          <a:xfrm flipH="1">
            <a:off x="3096728" y="495326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3" name="Line 12">
            <a:extLst>
              <a:ext uri="{FF2B5EF4-FFF2-40B4-BE49-F238E27FC236}">
                <a16:creationId xmlns:a16="http://schemas.microsoft.com/office/drawing/2014/main" id="{7ED69EC7-B901-2528-B585-69D3653999FD}"/>
              </a:ext>
            </a:extLst>
          </p:cNvPr>
          <p:cNvSpPr>
            <a:spLocks noChangeShapeType="1"/>
          </p:cNvSpPr>
          <p:nvPr/>
        </p:nvSpPr>
        <p:spPr bwMode="auto">
          <a:xfrm flipH="1">
            <a:off x="3122128" y="528346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4" name="Line 13">
            <a:extLst>
              <a:ext uri="{FF2B5EF4-FFF2-40B4-BE49-F238E27FC236}">
                <a16:creationId xmlns:a16="http://schemas.microsoft.com/office/drawing/2014/main" id="{3066E42A-5DE1-57A1-1DB0-AC9A9E4351FF}"/>
              </a:ext>
            </a:extLst>
          </p:cNvPr>
          <p:cNvSpPr>
            <a:spLocks noChangeShapeType="1"/>
          </p:cNvSpPr>
          <p:nvPr/>
        </p:nvSpPr>
        <p:spPr bwMode="auto">
          <a:xfrm flipH="1">
            <a:off x="3134828" y="560096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5" name="Freeform 14">
            <a:extLst>
              <a:ext uri="{FF2B5EF4-FFF2-40B4-BE49-F238E27FC236}">
                <a16:creationId xmlns:a16="http://schemas.microsoft.com/office/drawing/2014/main" id="{89E4C1AA-57C5-34A7-2194-BC22772127A6}"/>
              </a:ext>
            </a:extLst>
          </p:cNvPr>
          <p:cNvSpPr>
            <a:spLocks/>
          </p:cNvSpPr>
          <p:nvPr/>
        </p:nvSpPr>
        <p:spPr bwMode="auto">
          <a:xfrm>
            <a:off x="3522178" y="439446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6" name="Freeform 15">
            <a:extLst>
              <a:ext uri="{FF2B5EF4-FFF2-40B4-BE49-F238E27FC236}">
                <a16:creationId xmlns:a16="http://schemas.microsoft.com/office/drawing/2014/main" id="{C3D28829-DB42-0443-3757-4C05712871E5}"/>
              </a:ext>
            </a:extLst>
          </p:cNvPr>
          <p:cNvSpPr>
            <a:spLocks/>
          </p:cNvSpPr>
          <p:nvPr/>
        </p:nvSpPr>
        <p:spPr bwMode="auto">
          <a:xfrm>
            <a:off x="3903178" y="537236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CF0E30"/>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7" name="Freeform 16">
            <a:extLst>
              <a:ext uri="{FF2B5EF4-FFF2-40B4-BE49-F238E27FC236}">
                <a16:creationId xmlns:a16="http://schemas.microsoft.com/office/drawing/2014/main" id="{5D87F3FB-F015-30E1-F84B-B34FEB8DEDC0}"/>
              </a:ext>
            </a:extLst>
          </p:cNvPr>
          <p:cNvSpPr>
            <a:spLocks/>
          </p:cNvSpPr>
          <p:nvPr/>
        </p:nvSpPr>
        <p:spPr bwMode="auto">
          <a:xfrm>
            <a:off x="4233378" y="469926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CF0E30"/>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8" name="Freeform 17">
            <a:extLst>
              <a:ext uri="{FF2B5EF4-FFF2-40B4-BE49-F238E27FC236}">
                <a16:creationId xmlns:a16="http://schemas.microsoft.com/office/drawing/2014/main" id="{FB80FB94-7F70-D82D-357F-7E496E253B88}"/>
              </a:ext>
            </a:extLst>
          </p:cNvPr>
          <p:cNvSpPr>
            <a:spLocks/>
          </p:cNvSpPr>
          <p:nvPr/>
        </p:nvSpPr>
        <p:spPr bwMode="auto">
          <a:xfrm>
            <a:off x="4652478" y="408966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19" name="Rectangle 18">
            <a:extLst>
              <a:ext uri="{FF2B5EF4-FFF2-40B4-BE49-F238E27FC236}">
                <a16:creationId xmlns:a16="http://schemas.microsoft.com/office/drawing/2014/main" id="{17C9DBCF-E235-CE5C-415E-CFF9E69C1EAE}"/>
              </a:ext>
            </a:extLst>
          </p:cNvPr>
          <p:cNvSpPr>
            <a:spLocks noChangeArrowheads="1"/>
          </p:cNvSpPr>
          <p:nvPr/>
        </p:nvSpPr>
        <p:spPr bwMode="auto">
          <a:xfrm>
            <a:off x="2885591" y="5893069"/>
            <a:ext cx="2008564"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x=0       1      2     3      4</a:t>
            </a:r>
          </a:p>
        </p:txBody>
      </p:sp>
      <p:sp>
        <p:nvSpPr>
          <p:cNvPr id="20" name="Rectangle 19">
            <a:extLst>
              <a:ext uri="{FF2B5EF4-FFF2-40B4-BE49-F238E27FC236}">
                <a16:creationId xmlns:a16="http://schemas.microsoft.com/office/drawing/2014/main" id="{8B075FAF-F7B2-B986-2A6B-6F5864004EA3}"/>
              </a:ext>
            </a:extLst>
          </p:cNvPr>
          <p:cNvSpPr>
            <a:spLocks noChangeArrowheads="1"/>
          </p:cNvSpPr>
          <p:nvPr/>
        </p:nvSpPr>
        <p:spPr bwMode="auto">
          <a:xfrm>
            <a:off x="2621302" y="3886469"/>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0</a:t>
            </a:r>
          </a:p>
        </p:txBody>
      </p:sp>
      <p:sp>
        <p:nvSpPr>
          <p:cNvPr id="21" name="Line 20">
            <a:extLst>
              <a:ext uri="{FF2B5EF4-FFF2-40B4-BE49-F238E27FC236}">
                <a16:creationId xmlns:a16="http://schemas.microsoft.com/office/drawing/2014/main" id="{8F5AFF31-AA16-22BB-63BB-B01478DA1020}"/>
              </a:ext>
            </a:extLst>
          </p:cNvPr>
          <p:cNvSpPr>
            <a:spLocks noChangeShapeType="1"/>
          </p:cNvSpPr>
          <p:nvPr/>
        </p:nvSpPr>
        <p:spPr bwMode="auto">
          <a:xfrm flipV="1">
            <a:off x="3741395" y="4153169"/>
            <a:ext cx="898383" cy="301045"/>
          </a:xfrm>
          <a:prstGeom prst="line">
            <a:avLst/>
          </a:prstGeom>
          <a:noFill/>
          <a:ln w="50800">
            <a:solidFill>
              <a:srgbClr val="063DE8"/>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22" name="Line 21">
            <a:extLst>
              <a:ext uri="{FF2B5EF4-FFF2-40B4-BE49-F238E27FC236}">
                <a16:creationId xmlns:a16="http://schemas.microsoft.com/office/drawing/2014/main" id="{E43D25D4-78F1-2EA1-3F6E-55A3ABBDAD54}"/>
              </a:ext>
            </a:extLst>
          </p:cNvPr>
          <p:cNvSpPr>
            <a:spLocks noChangeShapeType="1"/>
          </p:cNvSpPr>
          <p:nvPr/>
        </p:nvSpPr>
        <p:spPr bwMode="auto">
          <a:xfrm>
            <a:off x="3988098" y="4390264"/>
            <a:ext cx="219292" cy="328890"/>
          </a:xfrm>
          <a:prstGeom prst="line">
            <a:avLst/>
          </a:prstGeom>
          <a:noFill/>
          <a:ln w="50800">
            <a:solidFill>
              <a:srgbClr val="063DE8"/>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23" name="Line 42">
            <a:extLst>
              <a:ext uri="{FF2B5EF4-FFF2-40B4-BE49-F238E27FC236}">
                <a16:creationId xmlns:a16="http://schemas.microsoft.com/office/drawing/2014/main" id="{BFF0F562-9A65-E50B-3667-D0F1C969D5DA}"/>
              </a:ext>
            </a:extLst>
          </p:cNvPr>
          <p:cNvSpPr>
            <a:spLocks noChangeShapeType="1"/>
          </p:cNvSpPr>
          <p:nvPr/>
        </p:nvSpPr>
        <p:spPr bwMode="auto">
          <a:xfrm flipH="1">
            <a:off x="3960686" y="4856192"/>
            <a:ext cx="310663" cy="493338"/>
          </a:xfrm>
          <a:prstGeom prst="line">
            <a:avLst/>
          </a:prstGeom>
          <a:noFill/>
          <a:ln w="50800">
            <a:solidFill>
              <a:srgbClr val="FE9B03"/>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24" name="Line 43">
            <a:extLst>
              <a:ext uri="{FF2B5EF4-FFF2-40B4-BE49-F238E27FC236}">
                <a16:creationId xmlns:a16="http://schemas.microsoft.com/office/drawing/2014/main" id="{F182063F-60CB-9079-99F0-39D167517D5A}"/>
              </a:ext>
            </a:extLst>
          </p:cNvPr>
          <p:cNvSpPr>
            <a:spLocks noChangeShapeType="1"/>
          </p:cNvSpPr>
          <p:nvPr/>
        </p:nvSpPr>
        <p:spPr bwMode="auto">
          <a:xfrm flipH="1">
            <a:off x="4080978" y="4788169"/>
            <a:ext cx="825500" cy="596900"/>
          </a:xfrm>
          <a:prstGeom prst="line">
            <a:avLst/>
          </a:prstGeom>
          <a:noFill/>
          <a:ln w="50800">
            <a:solidFill>
              <a:srgbClr val="660066"/>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25" name="Line 44">
            <a:extLst>
              <a:ext uri="{FF2B5EF4-FFF2-40B4-BE49-F238E27FC236}">
                <a16:creationId xmlns:a16="http://schemas.microsoft.com/office/drawing/2014/main" id="{6021FC32-DBAD-9ADE-7375-394B8BDF3F31}"/>
              </a:ext>
            </a:extLst>
          </p:cNvPr>
          <p:cNvSpPr>
            <a:spLocks noChangeShapeType="1"/>
          </p:cNvSpPr>
          <p:nvPr/>
        </p:nvSpPr>
        <p:spPr bwMode="auto">
          <a:xfrm>
            <a:off x="4783030" y="4225818"/>
            <a:ext cx="118783" cy="566423"/>
          </a:xfrm>
          <a:prstGeom prst="line">
            <a:avLst/>
          </a:prstGeom>
          <a:noFill/>
          <a:ln w="50800">
            <a:solidFill>
              <a:srgbClr val="660066"/>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26" name="Oval 25">
            <a:extLst>
              <a:ext uri="{FF2B5EF4-FFF2-40B4-BE49-F238E27FC236}">
                <a16:creationId xmlns:a16="http://schemas.microsoft.com/office/drawing/2014/main" id="{B304B902-ACE7-EBBE-BC89-06164F290F3C}"/>
              </a:ext>
            </a:extLst>
          </p:cNvPr>
          <p:cNvSpPr/>
          <p:nvPr/>
        </p:nvSpPr>
        <p:spPr bwMode="auto">
          <a:xfrm>
            <a:off x="4407180" y="4488393"/>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mj-lt"/>
              </a:rPr>
              <a:t>1</a:t>
            </a:r>
          </a:p>
        </p:txBody>
      </p:sp>
      <p:sp>
        <p:nvSpPr>
          <p:cNvPr id="27" name="Oval 26">
            <a:extLst>
              <a:ext uri="{FF2B5EF4-FFF2-40B4-BE49-F238E27FC236}">
                <a16:creationId xmlns:a16="http://schemas.microsoft.com/office/drawing/2014/main" id="{B4CBB46C-D0B8-DBDB-73E4-112450582DA7}"/>
              </a:ext>
            </a:extLst>
          </p:cNvPr>
          <p:cNvSpPr/>
          <p:nvPr/>
        </p:nvSpPr>
        <p:spPr bwMode="auto">
          <a:xfrm>
            <a:off x="4079226" y="5417295"/>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mj-lt"/>
              </a:rPr>
              <a:t>2</a:t>
            </a:r>
          </a:p>
        </p:txBody>
      </p:sp>
      <p:sp>
        <p:nvSpPr>
          <p:cNvPr id="28" name="Right Arrow 27">
            <a:extLst>
              <a:ext uri="{FF2B5EF4-FFF2-40B4-BE49-F238E27FC236}">
                <a16:creationId xmlns:a16="http://schemas.microsoft.com/office/drawing/2014/main" id="{BA8DF6BD-C231-E8DF-5673-CAE2BA997837}"/>
              </a:ext>
            </a:extLst>
          </p:cNvPr>
          <p:cNvSpPr/>
          <p:nvPr/>
        </p:nvSpPr>
        <p:spPr bwMode="auto">
          <a:xfrm>
            <a:off x="5374467" y="4264655"/>
            <a:ext cx="1263397" cy="1460876"/>
          </a:xfrm>
          <a:prstGeom prst="rightArrow">
            <a:avLst>
              <a:gd name="adj1" fmla="val 50000"/>
              <a:gd name="adj2" fmla="val 29687"/>
            </a:avLst>
          </a:prstGeom>
          <a:solidFill>
            <a:srgbClr val="0B4B8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solidFill>
                  <a:srgbClr val="FFFFFF"/>
                </a:solidFill>
                <a:effectLst/>
                <a:latin typeface="+mj-lt"/>
              </a:rPr>
              <a:t>Swap </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rgbClr val="FFFFFF"/>
                </a:solidFill>
                <a:latin typeface="+mj-lt"/>
              </a:rPr>
              <a:t>Gates 1,2</a:t>
            </a:r>
            <a:endParaRPr kumimoji="0" lang="en-US" sz="1200" u="none" strike="noStrike" cap="none" normalizeH="0" baseline="0" dirty="0">
              <a:ln>
                <a:noFill/>
              </a:ln>
              <a:solidFill>
                <a:srgbClr val="FFFFFF"/>
              </a:solidFill>
              <a:effectLst/>
              <a:latin typeface="+mj-lt"/>
            </a:endParaRPr>
          </a:p>
        </p:txBody>
      </p:sp>
      <p:sp>
        <p:nvSpPr>
          <p:cNvPr id="29" name="TextBox 28">
            <a:extLst>
              <a:ext uri="{FF2B5EF4-FFF2-40B4-BE49-F238E27FC236}">
                <a16:creationId xmlns:a16="http://schemas.microsoft.com/office/drawing/2014/main" id="{24E275CA-5B95-B1EA-7E25-58D83E2809DB}"/>
              </a:ext>
            </a:extLst>
          </p:cNvPr>
          <p:cNvSpPr txBox="1"/>
          <p:nvPr/>
        </p:nvSpPr>
        <p:spPr>
          <a:xfrm>
            <a:off x="3696519" y="3988618"/>
            <a:ext cx="756722" cy="369332"/>
          </a:xfrm>
          <a:prstGeom prst="rect">
            <a:avLst/>
          </a:prstGeom>
          <a:noFill/>
        </p:spPr>
        <p:txBody>
          <a:bodyPr wrap="square" rtlCol="0">
            <a:spAutoFit/>
          </a:bodyPr>
          <a:lstStyle/>
          <a:p>
            <a:r>
              <a:rPr lang="en-US" sz="1800" b="1" dirty="0">
                <a:latin typeface="+mj-lt"/>
              </a:rPr>
              <a:t>Net </a:t>
            </a:r>
            <a:r>
              <a:rPr lang="en-US" sz="1800" b="1" dirty="0" err="1">
                <a:latin typeface="+mj-lt"/>
              </a:rPr>
              <a:t>i</a:t>
            </a:r>
            <a:endParaRPr lang="en-US" sz="1800" b="1" dirty="0">
              <a:latin typeface="+mj-lt"/>
            </a:endParaRPr>
          </a:p>
        </p:txBody>
      </p:sp>
      <p:sp>
        <p:nvSpPr>
          <p:cNvPr id="30" name="TextBox 29">
            <a:extLst>
              <a:ext uri="{FF2B5EF4-FFF2-40B4-BE49-F238E27FC236}">
                <a16:creationId xmlns:a16="http://schemas.microsoft.com/office/drawing/2014/main" id="{80103E3A-99D5-EAAC-615B-A7582047295F}"/>
              </a:ext>
            </a:extLst>
          </p:cNvPr>
          <p:cNvSpPr txBox="1"/>
          <p:nvPr/>
        </p:nvSpPr>
        <p:spPr>
          <a:xfrm>
            <a:off x="3329083" y="4864875"/>
            <a:ext cx="756722" cy="369332"/>
          </a:xfrm>
          <a:prstGeom prst="rect">
            <a:avLst/>
          </a:prstGeom>
          <a:noFill/>
        </p:spPr>
        <p:txBody>
          <a:bodyPr wrap="square" rtlCol="0">
            <a:spAutoFit/>
          </a:bodyPr>
          <a:lstStyle/>
          <a:p>
            <a:r>
              <a:rPr lang="en-US" sz="1800" b="1" dirty="0">
                <a:latin typeface="+mj-lt"/>
              </a:rPr>
              <a:t>Net j</a:t>
            </a:r>
          </a:p>
        </p:txBody>
      </p:sp>
      <p:sp>
        <p:nvSpPr>
          <p:cNvPr id="31" name="TextBox 30">
            <a:extLst>
              <a:ext uri="{FF2B5EF4-FFF2-40B4-BE49-F238E27FC236}">
                <a16:creationId xmlns:a16="http://schemas.microsoft.com/office/drawing/2014/main" id="{1D5B15A5-AA9E-094F-6AD3-04473D306124}"/>
              </a:ext>
            </a:extLst>
          </p:cNvPr>
          <p:cNvSpPr txBox="1"/>
          <p:nvPr/>
        </p:nvSpPr>
        <p:spPr>
          <a:xfrm>
            <a:off x="4593536" y="4958051"/>
            <a:ext cx="756722" cy="369332"/>
          </a:xfrm>
          <a:prstGeom prst="rect">
            <a:avLst/>
          </a:prstGeom>
          <a:noFill/>
        </p:spPr>
        <p:txBody>
          <a:bodyPr wrap="square" rtlCol="0">
            <a:spAutoFit/>
          </a:bodyPr>
          <a:lstStyle/>
          <a:p>
            <a:r>
              <a:rPr lang="en-US" sz="1800" b="1" dirty="0">
                <a:latin typeface="+mj-lt"/>
              </a:rPr>
              <a:t>Net k</a:t>
            </a:r>
          </a:p>
        </p:txBody>
      </p:sp>
      <p:grpSp>
        <p:nvGrpSpPr>
          <p:cNvPr id="32" name="Group 31">
            <a:extLst>
              <a:ext uri="{FF2B5EF4-FFF2-40B4-BE49-F238E27FC236}">
                <a16:creationId xmlns:a16="http://schemas.microsoft.com/office/drawing/2014/main" id="{D0B80BFB-19E7-6957-F65D-8214757822EB}"/>
              </a:ext>
            </a:extLst>
          </p:cNvPr>
          <p:cNvGrpSpPr/>
          <p:nvPr/>
        </p:nvGrpSpPr>
        <p:grpSpPr>
          <a:xfrm>
            <a:off x="6571002" y="3873769"/>
            <a:ext cx="2781069" cy="2342589"/>
            <a:chOff x="4894602" y="2544026"/>
            <a:chExt cx="2781069" cy="2342589"/>
          </a:xfrm>
        </p:grpSpPr>
        <p:sp>
          <p:nvSpPr>
            <p:cNvPr id="33" name="Rectangle 24">
              <a:extLst>
                <a:ext uri="{FF2B5EF4-FFF2-40B4-BE49-F238E27FC236}">
                  <a16:creationId xmlns:a16="http://schemas.microsoft.com/office/drawing/2014/main" id="{6A335C9D-1272-ED0C-425B-C57D3B5AD093}"/>
                </a:ext>
              </a:extLst>
            </p:cNvPr>
            <p:cNvSpPr>
              <a:spLocks noChangeArrowheads="1"/>
            </p:cNvSpPr>
            <p:nvPr/>
          </p:nvSpPr>
          <p:spPr bwMode="auto">
            <a:xfrm>
              <a:off x="5395428" y="2651976"/>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34" name="Line 25">
              <a:extLst>
                <a:ext uri="{FF2B5EF4-FFF2-40B4-BE49-F238E27FC236}">
                  <a16:creationId xmlns:a16="http://schemas.microsoft.com/office/drawing/2014/main" id="{39E11E81-FA96-5564-CFFF-149CC3E9A7B0}"/>
                </a:ext>
              </a:extLst>
            </p:cNvPr>
            <p:cNvSpPr>
              <a:spLocks noChangeShapeType="1"/>
            </p:cNvSpPr>
            <p:nvPr/>
          </p:nvSpPr>
          <p:spPr bwMode="auto">
            <a:xfrm>
              <a:off x="6443178" y="2651976"/>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35" name="Line 26">
              <a:extLst>
                <a:ext uri="{FF2B5EF4-FFF2-40B4-BE49-F238E27FC236}">
                  <a16:creationId xmlns:a16="http://schemas.microsoft.com/office/drawing/2014/main" id="{935F38C9-3F66-4788-BDA7-9797589A5FD8}"/>
                </a:ext>
              </a:extLst>
            </p:cNvPr>
            <p:cNvSpPr>
              <a:spLocks noChangeShapeType="1"/>
            </p:cNvSpPr>
            <p:nvPr/>
          </p:nvSpPr>
          <p:spPr bwMode="auto">
            <a:xfrm>
              <a:off x="5719278" y="2651976"/>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36" name="Line 27">
              <a:extLst>
                <a:ext uri="{FF2B5EF4-FFF2-40B4-BE49-F238E27FC236}">
                  <a16:creationId xmlns:a16="http://schemas.microsoft.com/office/drawing/2014/main" id="{CCBD6786-D845-3909-47D8-5BC926E8690B}"/>
                </a:ext>
              </a:extLst>
            </p:cNvPr>
            <p:cNvSpPr>
              <a:spLocks noChangeShapeType="1"/>
            </p:cNvSpPr>
            <p:nvPr/>
          </p:nvSpPr>
          <p:spPr bwMode="auto">
            <a:xfrm>
              <a:off x="6087578" y="2651976"/>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37" name="Line 28">
              <a:extLst>
                <a:ext uri="{FF2B5EF4-FFF2-40B4-BE49-F238E27FC236}">
                  <a16:creationId xmlns:a16="http://schemas.microsoft.com/office/drawing/2014/main" id="{ABED0E10-189D-5638-8F49-4B73BAC4A7D0}"/>
                </a:ext>
              </a:extLst>
            </p:cNvPr>
            <p:cNvSpPr>
              <a:spLocks noChangeShapeType="1"/>
            </p:cNvSpPr>
            <p:nvPr/>
          </p:nvSpPr>
          <p:spPr bwMode="auto">
            <a:xfrm>
              <a:off x="6811478" y="2651976"/>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38" name="Line 29">
              <a:extLst>
                <a:ext uri="{FF2B5EF4-FFF2-40B4-BE49-F238E27FC236}">
                  <a16:creationId xmlns:a16="http://schemas.microsoft.com/office/drawing/2014/main" id="{386829B5-7343-65F8-886D-FF0F6707D3B4}"/>
                </a:ext>
              </a:extLst>
            </p:cNvPr>
            <p:cNvSpPr>
              <a:spLocks noChangeShapeType="1"/>
            </p:cNvSpPr>
            <p:nvPr/>
          </p:nvSpPr>
          <p:spPr bwMode="auto">
            <a:xfrm flipH="1">
              <a:off x="5382728" y="2963126"/>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39" name="Line 30">
              <a:extLst>
                <a:ext uri="{FF2B5EF4-FFF2-40B4-BE49-F238E27FC236}">
                  <a16:creationId xmlns:a16="http://schemas.microsoft.com/office/drawing/2014/main" id="{CCA9BDCA-233D-FAEC-D2CF-A885047265CB}"/>
                </a:ext>
              </a:extLst>
            </p:cNvPr>
            <p:cNvSpPr>
              <a:spLocks noChangeShapeType="1"/>
            </p:cNvSpPr>
            <p:nvPr/>
          </p:nvSpPr>
          <p:spPr bwMode="auto">
            <a:xfrm flipH="1">
              <a:off x="5370028" y="3280626"/>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40" name="Line 31">
              <a:extLst>
                <a:ext uri="{FF2B5EF4-FFF2-40B4-BE49-F238E27FC236}">
                  <a16:creationId xmlns:a16="http://schemas.microsoft.com/office/drawing/2014/main" id="{3879E2EF-5965-8EFB-D7FE-168B7C9D6636}"/>
                </a:ext>
              </a:extLst>
            </p:cNvPr>
            <p:cNvSpPr>
              <a:spLocks noChangeShapeType="1"/>
            </p:cNvSpPr>
            <p:nvPr/>
          </p:nvSpPr>
          <p:spPr bwMode="auto">
            <a:xfrm flipH="1">
              <a:off x="5370028" y="3610826"/>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41" name="Line 32">
              <a:extLst>
                <a:ext uri="{FF2B5EF4-FFF2-40B4-BE49-F238E27FC236}">
                  <a16:creationId xmlns:a16="http://schemas.microsoft.com/office/drawing/2014/main" id="{C15CCEC3-263B-D3F2-F4CB-BEC640BAA5F7}"/>
                </a:ext>
              </a:extLst>
            </p:cNvPr>
            <p:cNvSpPr>
              <a:spLocks noChangeShapeType="1"/>
            </p:cNvSpPr>
            <p:nvPr/>
          </p:nvSpPr>
          <p:spPr bwMode="auto">
            <a:xfrm flipH="1">
              <a:off x="5395428" y="3941026"/>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42" name="Line 33">
              <a:extLst>
                <a:ext uri="{FF2B5EF4-FFF2-40B4-BE49-F238E27FC236}">
                  <a16:creationId xmlns:a16="http://schemas.microsoft.com/office/drawing/2014/main" id="{E906B360-A425-1DDF-36F3-9D2AC6695BD1}"/>
                </a:ext>
              </a:extLst>
            </p:cNvPr>
            <p:cNvSpPr>
              <a:spLocks noChangeShapeType="1"/>
            </p:cNvSpPr>
            <p:nvPr/>
          </p:nvSpPr>
          <p:spPr bwMode="auto">
            <a:xfrm flipH="1">
              <a:off x="5408128" y="4258526"/>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43" name="Freeform 34">
              <a:extLst>
                <a:ext uri="{FF2B5EF4-FFF2-40B4-BE49-F238E27FC236}">
                  <a16:creationId xmlns:a16="http://schemas.microsoft.com/office/drawing/2014/main" id="{5F049E2E-480E-A487-92A8-E926C2A88B6A}"/>
                </a:ext>
              </a:extLst>
            </p:cNvPr>
            <p:cNvSpPr>
              <a:spLocks/>
            </p:cNvSpPr>
            <p:nvPr/>
          </p:nvSpPr>
          <p:spPr bwMode="auto">
            <a:xfrm>
              <a:off x="5795478" y="3052026"/>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44" name="Freeform 35">
              <a:extLst>
                <a:ext uri="{FF2B5EF4-FFF2-40B4-BE49-F238E27FC236}">
                  <a16:creationId xmlns:a16="http://schemas.microsoft.com/office/drawing/2014/main" id="{946BF33F-7A59-B556-5270-04326FF8C7DD}"/>
                </a:ext>
              </a:extLst>
            </p:cNvPr>
            <p:cNvSpPr>
              <a:spLocks/>
            </p:cNvSpPr>
            <p:nvPr/>
          </p:nvSpPr>
          <p:spPr bwMode="auto">
            <a:xfrm>
              <a:off x="6176478" y="4029926"/>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CF0E30"/>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45" name="Freeform 36">
              <a:extLst>
                <a:ext uri="{FF2B5EF4-FFF2-40B4-BE49-F238E27FC236}">
                  <a16:creationId xmlns:a16="http://schemas.microsoft.com/office/drawing/2014/main" id="{53A60B97-4020-E34C-ADCF-03AED4924EF1}"/>
                </a:ext>
              </a:extLst>
            </p:cNvPr>
            <p:cNvSpPr>
              <a:spLocks/>
            </p:cNvSpPr>
            <p:nvPr/>
          </p:nvSpPr>
          <p:spPr bwMode="auto">
            <a:xfrm>
              <a:off x="6506678" y="3356826"/>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CF0E30"/>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46" name="Freeform 37">
              <a:extLst>
                <a:ext uri="{FF2B5EF4-FFF2-40B4-BE49-F238E27FC236}">
                  <a16:creationId xmlns:a16="http://schemas.microsoft.com/office/drawing/2014/main" id="{D958DC4A-77BE-DE66-ED80-EB68F738DA07}"/>
                </a:ext>
              </a:extLst>
            </p:cNvPr>
            <p:cNvSpPr>
              <a:spLocks/>
            </p:cNvSpPr>
            <p:nvPr/>
          </p:nvSpPr>
          <p:spPr bwMode="auto">
            <a:xfrm>
              <a:off x="6925778" y="2747226"/>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47" name="Rectangle 38">
              <a:extLst>
                <a:ext uri="{FF2B5EF4-FFF2-40B4-BE49-F238E27FC236}">
                  <a16:creationId xmlns:a16="http://schemas.microsoft.com/office/drawing/2014/main" id="{03C1A05E-AAEE-E629-BB3B-B76F379DC614}"/>
                </a:ext>
              </a:extLst>
            </p:cNvPr>
            <p:cNvSpPr>
              <a:spLocks noChangeArrowheads="1"/>
            </p:cNvSpPr>
            <p:nvPr/>
          </p:nvSpPr>
          <p:spPr bwMode="auto">
            <a:xfrm>
              <a:off x="5158891" y="4550626"/>
              <a:ext cx="2008564"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x=0       1      2      3     4</a:t>
              </a:r>
            </a:p>
          </p:txBody>
        </p:sp>
        <p:sp>
          <p:nvSpPr>
            <p:cNvPr id="48" name="Rectangle 39">
              <a:extLst>
                <a:ext uri="{FF2B5EF4-FFF2-40B4-BE49-F238E27FC236}">
                  <a16:creationId xmlns:a16="http://schemas.microsoft.com/office/drawing/2014/main" id="{245F3D1E-4719-5906-C8E4-2218F79F08D1}"/>
                </a:ext>
              </a:extLst>
            </p:cNvPr>
            <p:cNvSpPr>
              <a:spLocks noChangeArrowheads="1"/>
            </p:cNvSpPr>
            <p:nvPr/>
          </p:nvSpPr>
          <p:spPr bwMode="auto">
            <a:xfrm>
              <a:off x="4894602" y="2544026"/>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0</a:t>
              </a:r>
            </a:p>
          </p:txBody>
        </p:sp>
        <p:sp>
          <p:nvSpPr>
            <p:cNvPr id="49" name="Line 40">
              <a:extLst>
                <a:ext uri="{FF2B5EF4-FFF2-40B4-BE49-F238E27FC236}">
                  <a16:creationId xmlns:a16="http://schemas.microsoft.com/office/drawing/2014/main" id="{62D91F8E-B7CB-8909-3980-3E2CA1764C30}"/>
                </a:ext>
              </a:extLst>
            </p:cNvPr>
            <p:cNvSpPr>
              <a:spLocks noChangeShapeType="1"/>
            </p:cNvSpPr>
            <p:nvPr/>
          </p:nvSpPr>
          <p:spPr bwMode="auto">
            <a:xfrm flipV="1">
              <a:off x="6062178" y="2810726"/>
              <a:ext cx="850900" cy="355600"/>
            </a:xfrm>
            <a:prstGeom prst="line">
              <a:avLst/>
            </a:prstGeom>
            <a:noFill/>
            <a:ln w="50800">
              <a:solidFill>
                <a:srgbClr val="063DE8"/>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50" name="Line 41">
              <a:extLst>
                <a:ext uri="{FF2B5EF4-FFF2-40B4-BE49-F238E27FC236}">
                  <a16:creationId xmlns:a16="http://schemas.microsoft.com/office/drawing/2014/main" id="{6837492C-A0F8-7556-2DB2-2CB2F0FDECD4}"/>
                </a:ext>
              </a:extLst>
            </p:cNvPr>
            <p:cNvSpPr>
              <a:spLocks noChangeShapeType="1"/>
            </p:cNvSpPr>
            <p:nvPr/>
          </p:nvSpPr>
          <p:spPr bwMode="auto">
            <a:xfrm flipH="1">
              <a:off x="6204122" y="3077426"/>
              <a:ext cx="86655" cy="942361"/>
            </a:xfrm>
            <a:prstGeom prst="line">
              <a:avLst/>
            </a:prstGeom>
            <a:noFill/>
            <a:ln w="50800">
              <a:solidFill>
                <a:srgbClr val="063DE8"/>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51" name="Line 45">
              <a:extLst>
                <a:ext uri="{FF2B5EF4-FFF2-40B4-BE49-F238E27FC236}">
                  <a16:creationId xmlns:a16="http://schemas.microsoft.com/office/drawing/2014/main" id="{371DD402-88E3-FD32-6383-D25ED4E38860}"/>
                </a:ext>
              </a:extLst>
            </p:cNvPr>
            <p:cNvSpPr>
              <a:spLocks noChangeShapeType="1"/>
            </p:cNvSpPr>
            <p:nvPr/>
          </p:nvSpPr>
          <p:spPr bwMode="auto">
            <a:xfrm flipH="1">
              <a:off x="6240670" y="3517313"/>
              <a:ext cx="328937" cy="493338"/>
            </a:xfrm>
            <a:prstGeom prst="line">
              <a:avLst/>
            </a:prstGeom>
            <a:noFill/>
            <a:ln w="50800">
              <a:solidFill>
                <a:srgbClr val="FE9B03"/>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52" name="Line 46">
              <a:extLst>
                <a:ext uri="{FF2B5EF4-FFF2-40B4-BE49-F238E27FC236}">
                  <a16:creationId xmlns:a16="http://schemas.microsoft.com/office/drawing/2014/main" id="{E1074C32-771F-4831-D294-37F9DCB61EF4}"/>
                </a:ext>
              </a:extLst>
            </p:cNvPr>
            <p:cNvSpPr>
              <a:spLocks noChangeShapeType="1"/>
            </p:cNvSpPr>
            <p:nvPr/>
          </p:nvSpPr>
          <p:spPr bwMode="auto">
            <a:xfrm flipH="1">
              <a:off x="6624432" y="2896074"/>
              <a:ext cx="347210" cy="465930"/>
            </a:xfrm>
            <a:prstGeom prst="line">
              <a:avLst/>
            </a:prstGeom>
            <a:noFill/>
            <a:ln w="50800">
              <a:solidFill>
                <a:srgbClr val="660066"/>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ysClr val="windowText" lastClr="000000"/>
                </a:solidFill>
                <a:effectLst/>
                <a:uLnTx/>
                <a:uFillTx/>
                <a:latin typeface="+mj-lt"/>
              </a:endParaRPr>
            </a:p>
          </p:txBody>
        </p:sp>
        <p:sp>
          <p:nvSpPr>
            <p:cNvPr id="53" name="Oval 52">
              <a:extLst>
                <a:ext uri="{FF2B5EF4-FFF2-40B4-BE49-F238E27FC236}">
                  <a16:creationId xmlns:a16="http://schemas.microsoft.com/office/drawing/2014/main" id="{3738D64A-C8EB-740A-80DD-A6BAB11B699C}"/>
                </a:ext>
              </a:extLst>
            </p:cNvPr>
            <p:cNvSpPr/>
            <p:nvPr/>
          </p:nvSpPr>
          <p:spPr bwMode="auto">
            <a:xfrm>
              <a:off x="6318041" y="4100713"/>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mj-lt"/>
                </a:rPr>
                <a:t>1</a:t>
              </a:r>
            </a:p>
          </p:txBody>
        </p:sp>
        <p:sp>
          <p:nvSpPr>
            <p:cNvPr id="54" name="Oval 53">
              <a:extLst>
                <a:ext uri="{FF2B5EF4-FFF2-40B4-BE49-F238E27FC236}">
                  <a16:creationId xmlns:a16="http://schemas.microsoft.com/office/drawing/2014/main" id="{211D9D0E-13B9-AE6A-D40D-83E280EC7CB8}"/>
                </a:ext>
              </a:extLst>
            </p:cNvPr>
            <p:cNvSpPr/>
            <p:nvPr/>
          </p:nvSpPr>
          <p:spPr bwMode="auto">
            <a:xfrm>
              <a:off x="6694167" y="3384484"/>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mj-lt"/>
                </a:rPr>
                <a:t>2</a:t>
              </a:r>
            </a:p>
          </p:txBody>
        </p:sp>
        <p:sp>
          <p:nvSpPr>
            <p:cNvPr id="55" name="TextBox 54">
              <a:extLst>
                <a:ext uri="{FF2B5EF4-FFF2-40B4-BE49-F238E27FC236}">
                  <a16:creationId xmlns:a16="http://schemas.microsoft.com/office/drawing/2014/main" id="{E48076FD-99BE-71D0-2336-A63706155E4F}"/>
                </a:ext>
              </a:extLst>
            </p:cNvPr>
            <p:cNvSpPr txBox="1"/>
            <p:nvPr/>
          </p:nvSpPr>
          <p:spPr>
            <a:xfrm>
              <a:off x="6041673" y="2600697"/>
              <a:ext cx="756722" cy="369332"/>
            </a:xfrm>
            <a:prstGeom prst="rect">
              <a:avLst/>
            </a:prstGeom>
            <a:noFill/>
          </p:spPr>
          <p:txBody>
            <a:bodyPr wrap="square" rtlCol="0">
              <a:spAutoFit/>
            </a:bodyPr>
            <a:lstStyle/>
            <a:p>
              <a:r>
                <a:rPr lang="en-US" sz="1800" b="1" dirty="0">
                  <a:latin typeface="+mj-lt"/>
                </a:rPr>
                <a:t>Net </a:t>
              </a:r>
              <a:r>
                <a:rPr lang="en-US" sz="1800" b="1" dirty="0" err="1">
                  <a:latin typeface="+mj-lt"/>
                </a:rPr>
                <a:t>i</a:t>
              </a:r>
              <a:endParaRPr lang="en-US" sz="1800" b="1" dirty="0">
                <a:latin typeface="+mj-lt"/>
              </a:endParaRPr>
            </a:p>
          </p:txBody>
        </p:sp>
        <p:sp>
          <p:nvSpPr>
            <p:cNvPr id="56" name="TextBox 55">
              <a:extLst>
                <a:ext uri="{FF2B5EF4-FFF2-40B4-BE49-F238E27FC236}">
                  <a16:creationId xmlns:a16="http://schemas.microsoft.com/office/drawing/2014/main" id="{784B93D3-36F6-F6F8-6DBC-C484B39AF4C9}"/>
                </a:ext>
              </a:extLst>
            </p:cNvPr>
            <p:cNvSpPr txBox="1"/>
            <p:nvPr/>
          </p:nvSpPr>
          <p:spPr>
            <a:xfrm>
              <a:off x="6404638" y="3608565"/>
              <a:ext cx="756722" cy="369332"/>
            </a:xfrm>
            <a:prstGeom prst="rect">
              <a:avLst/>
            </a:prstGeom>
            <a:noFill/>
          </p:spPr>
          <p:txBody>
            <a:bodyPr wrap="square" rtlCol="0">
              <a:spAutoFit/>
            </a:bodyPr>
            <a:lstStyle/>
            <a:p>
              <a:r>
                <a:rPr lang="en-US" sz="1800" b="1" dirty="0">
                  <a:latin typeface="+mj-lt"/>
                </a:rPr>
                <a:t>Net j</a:t>
              </a:r>
            </a:p>
          </p:txBody>
        </p:sp>
        <p:sp>
          <p:nvSpPr>
            <p:cNvPr id="57" name="TextBox 56">
              <a:extLst>
                <a:ext uri="{FF2B5EF4-FFF2-40B4-BE49-F238E27FC236}">
                  <a16:creationId xmlns:a16="http://schemas.microsoft.com/office/drawing/2014/main" id="{55A016C3-0B4E-3831-646B-B558401F56A7}"/>
                </a:ext>
              </a:extLst>
            </p:cNvPr>
            <p:cNvSpPr txBox="1"/>
            <p:nvPr/>
          </p:nvSpPr>
          <p:spPr>
            <a:xfrm>
              <a:off x="6918949" y="2944982"/>
              <a:ext cx="756722" cy="369332"/>
            </a:xfrm>
            <a:prstGeom prst="rect">
              <a:avLst/>
            </a:prstGeom>
            <a:noFill/>
          </p:spPr>
          <p:txBody>
            <a:bodyPr wrap="square" rtlCol="0">
              <a:spAutoFit/>
            </a:bodyPr>
            <a:lstStyle/>
            <a:p>
              <a:r>
                <a:rPr lang="en-US" sz="1800" b="1" dirty="0">
                  <a:latin typeface="+mj-lt"/>
                </a:rPr>
                <a:t>Net k</a:t>
              </a:r>
            </a:p>
          </p:txBody>
        </p:sp>
      </p:grpSp>
    </p:spTree>
    <p:extLst>
      <p:ext uri="{BB962C8B-B14F-4D97-AF65-F5344CB8AC3E}">
        <p14:creationId xmlns:p14="http://schemas.microsoft.com/office/powerpoint/2010/main" val="141372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CE53-FAA9-DF42-8AEF-6963B4F7755F}"/>
              </a:ext>
            </a:extLst>
          </p:cNvPr>
          <p:cNvSpPr>
            <a:spLocks noGrp="1"/>
          </p:cNvSpPr>
          <p:nvPr>
            <p:ph type="title"/>
          </p:nvPr>
        </p:nvSpPr>
        <p:spPr/>
        <p:txBody>
          <a:bodyPr/>
          <a:lstStyle/>
          <a:p>
            <a:r>
              <a:rPr lang="en-US" dirty="0"/>
              <a:t>Physical Design Flow</a:t>
            </a:r>
          </a:p>
        </p:txBody>
      </p:sp>
      <p:pic>
        <p:nvPicPr>
          <p:cNvPr id="4" name="Picture 3" descr="eda.pdf">
            <a:extLst>
              <a:ext uri="{FF2B5EF4-FFF2-40B4-BE49-F238E27FC236}">
                <a16:creationId xmlns:a16="http://schemas.microsoft.com/office/drawing/2014/main" id="{5AEB510B-86B2-5DD9-5294-139362B69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56918"/>
            <a:ext cx="5159829" cy="4639319"/>
          </a:xfrm>
          <a:prstGeom prst="rect">
            <a:avLst/>
          </a:prstGeom>
        </p:spPr>
      </p:pic>
      <p:sp>
        <p:nvSpPr>
          <p:cNvPr id="5" name="Oval 4">
            <a:extLst>
              <a:ext uri="{FF2B5EF4-FFF2-40B4-BE49-F238E27FC236}">
                <a16:creationId xmlns:a16="http://schemas.microsoft.com/office/drawing/2014/main" id="{4B73A9DF-AF39-3D6B-023D-8B32BF414285}"/>
              </a:ext>
            </a:extLst>
          </p:cNvPr>
          <p:cNvSpPr/>
          <p:nvPr/>
        </p:nvSpPr>
        <p:spPr>
          <a:xfrm>
            <a:off x="3418114" y="2754086"/>
            <a:ext cx="1894115" cy="674914"/>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3E613E0C-77F7-DEF1-0681-80F37F5332A2}"/>
              </a:ext>
            </a:extLst>
          </p:cNvPr>
          <p:cNvSpPr/>
          <p:nvPr/>
        </p:nvSpPr>
        <p:spPr>
          <a:xfrm>
            <a:off x="6193971" y="1774371"/>
            <a:ext cx="5159829" cy="4114800"/>
          </a:xfrm>
          <a:prstGeom prst="wedgeRoundRectCallout">
            <a:avLst>
              <a:gd name="adj1" fmla="val -66008"/>
              <a:gd name="adj2" fmla="val -18189"/>
              <a:gd name="adj3" fmla="val 16667"/>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028" descr="C:\WINNT\Profiles\pileggi\Desktop\qplace.gif">
            <a:extLst>
              <a:ext uri="{FF2B5EF4-FFF2-40B4-BE49-F238E27FC236}">
                <a16:creationId xmlns:a16="http://schemas.microsoft.com/office/drawing/2014/main" id="{F3D7A1CD-50B2-78D5-B14E-944EE14FD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834" y="1934567"/>
            <a:ext cx="4019376" cy="37766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94492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78FD-05A6-4E6C-8D2E-2123C3A3298C}"/>
              </a:ext>
            </a:extLst>
          </p:cNvPr>
          <p:cNvSpPr>
            <a:spLocks noGrp="1"/>
          </p:cNvSpPr>
          <p:nvPr>
            <p:ph type="title"/>
          </p:nvPr>
        </p:nvSpPr>
        <p:spPr/>
        <p:txBody>
          <a:bodyPr/>
          <a:lstStyle/>
          <a:p>
            <a:r>
              <a:rPr lang="en-US" dirty="0"/>
              <a:t>How does this Simple Placer Work?</a:t>
            </a:r>
          </a:p>
        </p:txBody>
      </p:sp>
      <p:sp>
        <p:nvSpPr>
          <p:cNvPr id="3" name="Content Placeholder 2">
            <a:extLst>
              <a:ext uri="{FF2B5EF4-FFF2-40B4-BE49-F238E27FC236}">
                <a16:creationId xmlns:a16="http://schemas.microsoft.com/office/drawing/2014/main" id="{462D1EB0-0FCB-FD56-F914-8B9F6753FEE1}"/>
              </a:ext>
            </a:extLst>
          </p:cNvPr>
          <p:cNvSpPr>
            <a:spLocks noGrp="1"/>
          </p:cNvSpPr>
          <p:nvPr>
            <p:ph idx="1"/>
          </p:nvPr>
        </p:nvSpPr>
        <p:spPr>
          <a:xfrm>
            <a:off x="838200" y="1466849"/>
            <a:ext cx="4930061" cy="4890408"/>
          </a:xfrm>
        </p:spPr>
        <p:txBody>
          <a:bodyPr/>
          <a:lstStyle/>
          <a:p>
            <a:r>
              <a:rPr lang="en-US" b="1" dirty="0"/>
              <a:t>It works ok … </a:t>
            </a:r>
          </a:p>
          <a:p>
            <a:pPr lvl="1"/>
            <a:r>
              <a:rPr lang="en-US" dirty="0"/>
              <a:t>Small benchmark </a:t>
            </a:r>
          </a:p>
          <a:p>
            <a:pPr lvl="1"/>
            <a:r>
              <a:rPr lang="en-US" dirty="0"/>
              <a:t>~2500 gates + ~500 pins</a:t>
            </a:r>
          </a:p>
          <a:p>
            <a:pPr lvl="1"/>
            <a:r>
              <a:rPr lang="en-US" dirty="0"/>
              <a:t>Placed in a 50x50 grid</a:t>
            </a:r>
          </a:p>
          <a:p>
            <a:pPr lvl="1"/>
            <a:endParaRPr lang="en-US" dirty="0"/>
          </a:p>
          <a:p>
            <a:r>
              <a:rPr lang="en-US" b="1" dirty="0"/>
              <a:t>Graph shows progress</a:t>
            </a:r>
          </a:p>
          <a:p>
            <a:pPr lvl="1"/>
            <a:r>
              <a:rPr lang="en-US" dirty="0"/>
              <a:t>Y axis:   </a:t>
            </a:r>
            <a:r>
              <a:rPr lang="en-US" b="1" dirty="0"/>
              <a:t>L = </a:t>
            </a:r>
            <a:r>
              <a:rPr lang="en-US" sz="1400" b="1" dirty="0"/>
              <a:t>∑</a:t>
            </a:r>
            <a:r>
              <a:rPr lang="en-US" sz="1400" b="1" baseline="-25000" dirty="0"/>
              <a:t>nets Ni</a:t>
            </a:r>
            <a:r>
              <a:rPr lang="en-US" b="1" dirty="0"/>
              <a:t> HPWL(Ni)</a:t>
            </a:r>
          </a:p>
          <a:p>
            <a:pPr lvl="1"/>
            <a:r>
              <a:rPr lang="en-US" dirty="0"/>
              <a:t>X axis:   # swaps</a:t>
            </a:r>
          </a:p>
          <a:p>
            <a:pPr lvl="1"/>
            <a:r>
              <a:rPr lang="en-US" dirty="0">
                <a:solidFill>
                  <a:srgbClr val="000000"/>
                </a:solidFill>
              </a:rPr>
              <a:t>Yes, this ran for </a:t>
            </a:r>
            <a:r>
              <a:rPr lang="en-US" b="1" dirty="0">
                <a:solidFill>
                  <a:srgbClr val="FF0000"/>
                </a:solidFill>
              </a:rPr>
              <a:t>8M swaps</a:t>
            </a:r>
            <a:r>
              <a:rPr lang="en-US" dirty="0">
                <a:solidFill>
                  <a:srgbClr val="FF0000"/>
                </a:solidFill>
              </a:rPr>
              <a:t> </a:t>
            </a:r>
            <a:r>
              <a:rPr lang="en-US" dirty="0"/>
              <a:t>until progress on </a:t>
            </a:r>
            <a:r>
              <a:rPr lang="en-US" b="1" dirty="0"/>
              <a:t>L</a:t>
            </a:r>
            <a:r>
              <a:rPr lang="en-US" dirty="0"/>
              <a:t> stopped</a:t>
            </a:r>
          </a:p>
          <a:p>
            <a:endParaRPr lang="en-US" dirty="0"/>
          </a:p>
        </p:txBody>
      </p:sp>
      <p:grpSp>
        <p:nvGrpSpPr>
          <p:cNvPr id="6" name="Group 5">
            <a:extLst>
              <a:ext uri="{FF2B5EF4-FFF2-40B4-BE49-F238E27FC236}">
                <a16:creationId xmlns:a16="http://schemas.microsoft.com/office/drawing/2014/main" id="{E57FD324-ED93-0B0D-B042-B9E9AEBCB673}"/>
              </a:ext>
            </a:extLst>
          </p:cNvPr>
          <p:cNvGrpSpPr/>
          <p:nvPr/>
        </p:nvGrpSpPr>
        <p:grpSpPr>
          <a:xfrm>
            <a:off x="5768261" y="1466849"/>
            <a:ext cx="5761313" cy="4710112"/>
            <a:chOff x="5768261" y="1466849"/>
            <a:chExt cx="4624145" cy="3780430"/>
          </a:xfrm>
        </p:grpSpPr>
        <p:pic>
          <p:nvPicPr>
            <p:cNvPr id="4" name="Picture 3" descr="image copy.png">
              <a:extLst>
                <a:ext uri="{FF2B5EF4-FFF2-40B4-BE49-F238E27FC236}">
                  <a16:creationId xmlns:a16="http://schemas.microsoft.com/office/drawing/2014/main" id="{3764C4BE-5ADD-0711-FEAA-B309E70E5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261" y="1466849"/>
              <a:ext cx="4624145" cy="3442144"/>
            </a:xfrm>
            <a:prstGeom prst="rect">
              <a:avLst/>
            </a:prstGeom>
          </p:spPr>
        </p:pic>
        <p:sp>
          <p:nvSpPr>
            <p:cNvPr id="5" name="TextBox 4">
              <a:extLst>
                <a:ext uri="{FF2B5EF4-FFF2-40B4-BE49-F238E27FC236}">
                  <a16:creationId xmlns:a16="http://schemas.microsoft.com/office/drawing/2014/main" id="{31FD2635-05CE-136A-67F4-385168F2090A}"/>
                </a:ext>
              </a:extLst>
            </p:cNvPr>
            <p:cNvSpPr txBox="1"/>
            <p:nvPr/>
          </p:nvSpPr>
          <p:spPr>
            <a:xfrm>
              <a:off x="6939937" y="4926143"/>
              <a:ext cx="2294012" cy="321136"/>
            </a:xfrm>
            <a:prstGeom prst="rect">
              <a:avLst/>
            </a:prstGeom>
            <a:solidFill>
              <a:schemeClr val="bg1"/>
            </a:solidFill>
          </p:spPr>
          <p:txBody>
            <a:bodyPr wrap="none" lIns="0" rIns="0" rtlCol="0">
              <a:spAutoFit/>
            </a:bodyPr>
            <a:lstStyle/>
            <a:p>
              <a:pPr algn="r"/>
              <a:r>
                <a:rPr lang="en-US" sz="2000" b="1" dirty="0">
                  <a:solidFill>
                    <a:srgbClr val="0B4B8E"/>
                  </a:solidFill>
                  <a:latin typeface="Arial" panose="020B0604020202020204" pitchFamily="34" charset="0"/>
                  <a:cs typeface="Arial" panose="020B0604020202020204" pitchFamily="34" charset="0"/>
                </a:rPr>
                <a:t># random gate swaps</a:t>
              </a:r>
              <a:r>
                <a:rPr lang="en-US" sz="2000" b="1" dirty="0">
                  <a:solidFill>
                    <a:srgbClr val="0B4B8E"/>
                  </a:solidFill>
                  <a:latin typeface="Arial" panose="020B0604020202020204" pitchFamily="34" charset="0"/>
                  <a:cs typeface="Arial" panose="020B0604020202020204" pitchFamily="34" charset="0"/>
                  <a:sym typeface="Wingdings"/>
                </a:rPr>
                <a:t></a:t>
              </a:r>
              <a:endParaRPr lang="en-US" sz="2000" b="1" dirty="0">
                <a:solidFill>
                  <a:srgbClr val="0B4B8E"/>
                </a:solidFill>
                <a:latin typeface="Arial" panose="020B0604020202020204"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1EE03FCD-504A-1BD2-604C-1AEC3BAD4C7D}"/>
              </a:ext>
            </a:extLst>
          </p:cNvPr>
          <p:cNvSpPr txBox="1"/>
          <p:nvPr/>
        </p:nvSpPr>
        <p:spPr>
          <a:xfrm>
            <a:off x="7463659" y="3166139"/>
            <a:ext cx="2497671" cy="400110"/>
          </a:xfrm>
          <a:prstGeom prst="rect">
            <a:avLst/>
          </a:prstGeom>
          <a:solidFill>
            <a:schemeClr val="bg1"/>
          </a:solidFill>
        </p:spPr>
        <p:txBody>
          <a:bodyPr wrap="none" lIns="0" rIns="0" rtlCol="0">
            <a:spAutoFit/>
          </a:bodyPr>
          <a:lstStyle/>
          <a:p>
            <a:pPr algn="r"/>
            <a:r>
              <a:rPr lang="en-US" sz="2000" b="1" dirty="0">
                <a:solidFill>
                  <a:srgbClr val="0B4B8E"/>
                </a:solidFill>
                <a:latin typeface="Arial" panose="020B0604020202020204" pitchFamily="34" charset="0"/>
                <a:cs typeface="Arial" panose="020B0604020202020204" pitchFamily="34" charset="0"/>
              </a:rPr>
              <a:t>L = ∑</a:t>
            </a:r>
            <a:r>
              <a:rPr lang="en-US" sz="2000" b="1" baseline="-25000" dirty="0">
                <a:solidFill>
                  <a:srgbClr val="0B4B8E"/>
                </a:solidFill>
                <a:latin typeface="Arial" panose="020B0604020202020204" pitchFamily="34" charset="0"/>
                <a:cs typeface="Arial" panose="020B0604020202020204" pitchFamily="34" charset="0"/>
              </a:rPr>
              <a:t>nets Ni </a:t>
            </a:r>
            <a:r>
              <a:rPr lang="en-US" sz="2000" b="1" dirty="0">
                <a:solidFill>
                  <a:srgbClr val="0B4B8E"/>
                </a:solidFill>
                <a:latin typeface="Arial" panose="020B0604020202020204" pitchFamily="34" charset="0"/>
                <a:cs typeface="Arial" panose="020B0604020202020204" pitchFamily="34" charset="0"/>
              </a:rPr>
              <a:t>HPWL(Ni) </a:t>
            </a:r>
          </a:p>
        </p:txBody>
      </p:sp>
      <p:cxnSp>
        <p:nvCxnSpPr>
          <p:cNvPr id="8" name="Straight Arrow Connector 7">
            <a:extLst>
              <a:ext uri="{FF2B5EF4-FFF2-40B4-BE49-F238E27FC236}">
                <a16:creationId xmlns:a16="http://schemas.microsoft.com/office/drawing/2014/main" id="{115A2518-B5F3-CD74-E305-1D3C0C67A9A8}"/>
              </a:ext>
            </a:extLst>
          </p:cNvPr>
          <p:cNvCxnSpPr/>
          <p:nvPr/>
        </p:nvCxnSpPr>
        <p:spPr bwMode="auto">
          <a:xfrm flipH="1">
            <a:off x="7228075" y="3549440"/>
            <a:ext cx="651439" cy="651472"/>
          </a:xfrm>
          <a:prstGeom prst="straightConnector1">
            <a:avLst/>
          </a:prstGeom>
          <a:solidFill>
            <a:schemeClr val="accent1"/>
          </a:solidFill>
          <a:ln w="38100" cap="flat" cmpd="sng" algn="ctr">
            <a:solidFill>
              <a:srgbClr val="3366FF"/>
            </a:solidFill>
            <a:prstDash val="solid"/>
            <a:round/>
            <a:headEnd type="none" w="med" len="med"/>
            <a:tailEnd type="triangle"/>
          </a:ln>
          <a:effectLst/>
        </p:spPr>
      </p:cxnSp>
      <p:pic>
        <p:nvPicPr>
          <p:cNvPr id="8194" name="Picture 2" descr="Pin page">
            <a:extLst>
              <a:ext uri="{FF2B5EF4-FFF2-40B4-BE49-F238E27FC236}">
                <a16:creationId xmlns:a16="http://schemas.microsoft.com/office/drawing/2014/main" id="{FDA16B17-447A-0C9A-E047-0D2B8E3E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449" y="1543050"/>
            <a:ext cx="340179" cy="34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482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1E18-712E-8687-7ECA-49FBFA42C1A1}"/>
              </a:ext>
            </a:extLst>
          </p:cNvPr>
          <p:cNvSpPr>
            <a:spLocks noGrp="1"/>
          </p:cNvSpPr>
          <p:nvPr>
            <p:ph type="title"/>
          </p:nvPr>
        </p:nvSpPr>
        <p:spPr/>
        <p:txBody>
          <a:bodyPr/>
          <a:lstStyle/>
          <a:p>
            <a:r>
              <a:rPr lang="en-US" dirty="0"/>
              <a:t>Takeaways for the Simple Placer</a:t>
            </a:r>
          </a:p>
        </p:txBody>
      </p:sp>
      <p:sp>
        <p:nvSpPr>
          <p:cNvPr id="3" name="Content Placeholder 2">
            <a:extLst>
              <a:ext uri="{FF2B5EF4-FFF2-40B4-BE49-F238E27FC236}">
                <a16:creationId xmlns:a16="http://schemas.microsoft.com/office/drawing/2014/main" id="{5B3F8E8B-2406-7841-52F9-8166A7477772}"/>
              </a:ext>
            </a:extLst>
          </p:cNvPr>
          <p:cNvSpPr>
            <a:spLocks noGrp="1"/>
          </p:cNvSpPr>
          <p:nvPr>
            <p:ph idx="1"/>
          </p:nvPr>
        </p:nvSpPr>
        <p:spPr/>
        <p:txBody>
          <a:bodyPr/>
          <a:lstStyle/>
          <a:p>
            <a:r>
              <a:rPr lang="en-US" b="1" dirty="0"/>
              <a:t>Easy to understand and to implement</a:t>
            </a:r>
          </a:p>
          <a:p>
            <a:pPr lvl="1"/>
            <a:r>
              <a:rPr lang="en-US" dirty="0"/>
              <a:t>Start with a random placement and randomly improve the wirelength until it stops getting better</a:t>
            </a:r>
          </a:p>
          <a:p>
            <a:pPr lvl="1"/>
            <a:r>
              <a:rPr lang="en-US" dirty="0"/>
              <a:t>Can optimize what we care about: estimated wirelength </a:t>
            </a:r>
            <a:r>
              <a:rPr lang="en-US" b="1" dirty="0"/>
              <a:t>∑</a:t>
            </a:r>
            <a:r>
              <a:rPr lang="en-US" sz="2667" b="1" baseline="-25000" dirty="0"/>
              <a:t>nets Ni</a:t>
            </a:r>
            <a:r>
              <a:rPr lang="en-US" b="1" dirty="0"/>
              <a:t> HPWL(Ni)</a:t>
            </a:r>
            <a:endParaRPr lang="en-US" dirty="0"/>
          </a:p>
          <a:p>
            <a:pPr lvl="1"/>
            <a:r>
              <a:rPr lang="en-US" dirty="0"/>
              <a:t>It will improve at each iteration always</a:t>
            </a:r>
          </a:p>
          <a:p>
            <a:r>
              <a:rPr lang="en-US" b="1" dirty="0"/>
              <a:t>However, the final result is still not very good</a:t>
            </a:r>
          </a:p>
          <a:p>
            <a:pPr lvl="1"/>
            <a:r>
              <a:rPr lang="en-US" dirty="0"/>
              <a:t>We are being too greedy to go out of the local optimal</a:t>
            </a:r>
          </a:p>
          <a:p>
            <a:r>
              <a:rPr lang="en-US" b="1" dirty="0"/>
              <a:t>We can do better for sure</a:t>
            </a:r>
            <a:endParaRPr lang="en-US" dirty="0"/>
          </a:p>
          <a:p>
            <a:endParaRPr lang="en-US" dirty="0"/>
          </a:p>
        </p:txBody>
      </p:sp>
    </p:spTree>
    <p:extLst>
      <p:ext uri="{BB962C8B-B14F-4D97-AF65-F5344CB8AC3E}">
        <p14:creationId xmlns:p14="http://schemas.microsoft.com/office/powerpoint/2010/main" val="83384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313203" y="2606581"/>
            <a:ext cx="2011820" cy="1106762"/>
            <a:chOff x="3984902" y="1950741"/>
            <a:chExt cx="1508865" cy="667136"/>
          </a:xfrm>
        </p:grpSpPr>
        <p:sp>
          <p:nvSpPr>
            <p:cNvPr id="26" name="Oval 25"/>
            <p:cNvSpPr/>
            <p:nvPr/>
          </p:nvSpPr>
          <p:spPr bwMode="auto">
            <a:xfrm>
              <a:off x="3984902" y="2313077"/>
              <a:ext cx="304800" cy="3048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baseline="-25000">
                <a:latin typeface="Arial" panose="020B0604020202020204" pitchFamily="34" charset="0"/>
                <a:cs typeface="Arial" panose="020B0604020202020204" pitchFamily="34" charset="0"/>
              </a:endParaRPr>
            </a:p>
          </p:txBody>
        </p:sp>
        <p:cxnSp>
          <p:nvCxnSpPr>
            <p:cNvPr id="6" name="Straight Arrow Connector 5"/>
            <p:cNvCxnSpPr>
              <a:endCxn id="26" idx="0"/>
            </p:cNvCxnSpPr>
            <p:nvPr/>
          </p:nvCxnSpPr>
          <p:spPr bwMode="auto">
            <a:xfrm flipH="1">
              <a:off x="4137302" y="1950741"/>
              <a:ext cx="1356465" cy="362336"/>
            </a:xfrm>
            <a:prstGeom prst="straightConnector1">
              <a:avLst/>
            </a:prstGeom>
            <a:solidFill>
              <a:schemeClr val="accent1"/>
            </a:solidFill>
            <a:ln w="57150" cap="flat" cmpd="sng" algn="ctr">
              <a:solidFill>
                <a:srgbClr val="FF6600"/>
              </a:solidFill>
              <a:prstDash val="solid"/>
              <a:round/>
              <a:headEnd type="none" w="med" len="med"/>
              <a:tailEnd type="triangle"/>
            </a:ln>
            <a:effectLst/>
          </p:spPr>
        </p:cxnSp>
      </p:grpSp>
      <p:sp>
        <p:nvSpPr>
          <p:cNvPr id="2" name="Title 1"/>
          <p:cNvSpPr>
            <a:spLocks noGrp="1"/>
          </p:cNvSpPr>
          <p:nvPr>
            <p:ph type="title"/>
          </p:nvPr>
        </p:nvSpPr>
        <p:spPr/>
        <p:txBody>
          <a:bodyPr/>
          <a:lstStyle/>
          <a:p>
            <a:r>
              <a:rPr lang="en-US" dirty="0"/>
              <a:t>Problem of the Simple Placer?</a:t>
            </a:r>
          </a:p>
        </p:txBody>
      </p:sp>
      <p:sp>
        <p:nvSpPr>
          <p:cNvPr id="3" name="Content Placeholder 2"/>
          <p:cNvSpPr>
            <a:spLocks noGrp="1"/>
          </p:cNvSpPr>
          <p:nvPr>
            <p:ph idx="1"/>
          </p:nvPr>
        </p:nvSpPr>
        <p:spPr/>
        <p:txBody>
          <a:bodyPr/>
          <a:lstStyle/>
          <a:p>
            <a:r>
              <a:rPr lang="en-US" b="1" dirty="0"/>
              <a:t>Imagine you could plot ∑HPWL for all possible placements</a:t>
            </a:r>
          </a:p>
          <a:p>
            <a:pPr lvl="1"/>
            <a:r>
              <a:rPr lang="en-US" dirty="0"/>
              <a:t>Our random method only takes swaps that</a:t>
            </a:r>
            <a:r>
              <a:rPr lang="en-US" b="1" dirty="0">
                <a:solidFill>
                  <a:srgbClr val="800000"/>
                </a:solidFill>
              </a:rPr>
              <a:t> improve </a:t>
            </a:r>
            <a:r>
              <a:rPr lang="en-US" b="1" dirty="0" err="1">
                <a:solidFill>
                  <a:srgbClr val="800000"/>
                </a:solidFill>
              </a:rPr>
              <a:t>wirelength</a:t>
            </a:r>
            <a:endParaRPr lang="en-US" b="1" dirty="0">
              <a:solidFill>
                <a:srgbClr val="800000"/>
              </a:solidFill>
            </a:endParaRPr>
          </a:p>
          <a:p>
            <a:pPr lvl="1"/>
            <a:r>
              <a:rPr lang="en-US" dirty="0"/>
              <a:t>Can only find good results </a:t>
            </a:r>
            <a:r>
              <a:rPr lang="en-US" b="1" dirty="0">
                <a:solidFill>
                  <a:srgbClr val="800000"/>
                </a:solidFill>
              </a:rPr>
              <a:t>downhill from our random start</a:t>
            </a:r>
          </a:p>
        </p:txBody>
      </p:sp>
      <p:sp>
        <p:nvSpPr>
          <p:cNvPr id="32" name="Rectangle 7"/>
          <p:cNvSpPr>
            <a:spLocks noChangeArrowheads="1"/>
          </p:cNvSpPr>
          <p:nvPr/>
        </p:nvSpPr>
        <p:spPr bwMode="auto">
          <a:xfrm>
            <a:off x="823768" y="3553867"/>
            <a:ext cx="1361854" cy="1227687"/>
          </a:xfrm>
          <a:prstGeom prst="rect">
            <a:avLst/>
          </a:prstGeom>
          <a:noFill/>
          <a:ln w="12700">
            <a:noFill/>
            <a:miter lim="800000"/>
            <a:headEnd/>
            <a:tailEnd/>
          </a:ln>
          <a:effectLst/>
        </p:spPr>
        <p:txBody>
          <a:bodyPr wrap="square" lIns="120651" tIns="59267" rIns="120651" bIns="59267">
            <a:prstTxWarp prst="textNoShape">
              <a:avLst/>
            </a:prstTxWarp>
            <a:spAutoFit/>
          </a:bodyPr>
          <a:lstStyle/>
          <a:p>
            <a:pPr algn="r" defTabSz="1219170">
              <a:lnSpc>
                <a:spcPct val="90000"/>
              </a:lnSpc>
              <a:defRPr/>
            </a:pPr>
            <a:r>
              <a:rPr lang="en-US" sz="2000" b="1" kern="0" dirty="0">
                <a:solidFill>
                  <a:srgbClr val="0B4B8E"/>
                </a:solidFill>
                <a:latin typeface="Arial" panose="020B0604020202020204" pitchFamily="34" charset="0"/>
                <a:cs typeface="Arial" panose="020B0604020202020204" pitchFamily="34" charset="0"/>
              </a:rPr>
              <a:t>∑HPWL</a:t>
            </a:r>
          </a:p>
          <a:p>
            <a:pPr algn="r" defTabSz="1219170">
              <a:lnSpc>
                <a:spcPct val="90000"/>
              </a:lnSpc>
              <a:defRPr/>
            </a:pPr>
            <a:endParaRPr lang="en-US" sz="2000" b="1" kern="0" dirty="0">
              <a:solidFill>
                <a:sysClr val="windowText" lastClr="000000"/>
              </a:solidFill>
              <a:latin typeface="Arial" panose="020B0604020202020204" pitchFamily="34" charset="0"/>
              <a:cs typeface="Arial" panose="020B0604020202020204" pitchFamily="34" charset="0"/>
            </a:endParaRPr>
          </a:p>
          <a:p>
            <a:pPr algn="r" defTabSz="1219170">
              <a:lnSpc>
                <a:spcPct val="90000"/>
              </a:lnSpc>
              <a:defRPr/>
            </a:pPr>
            <a:r>
              <a:rPr lang="en-US" sz="2000" b="1" kern="0" dirty="0">
                <a:solidFill>
                  <a:schemeClr val="tx1">
                    <a:lumMod val="65000"/>
                    <a:lumOff val="35000"/>
                  </a:schemeClr>
                </a:solidFill>
                <a:latin typeface="Arial" panose="020B0604020202020204" pitchFamily="34" charset="0"/>
                <a:cs typeface="Arial" panose="020B0604020202020204" pitchFamily="34" charset="0"/>
              </a:rPr>
              <a:t>(lower is</a:t>
            </a:r>
            <a:br>
              <a:rPr lang="en-US" sz="2000" b="1" kern="0" dirty="0">
                <a:solidFill>
                  <a:schemeClr val="tx1">
                    <a:lumMod val="65000"/>
                    <a:lumOff val="35000"/>
                  </a:schemeClr>
                </a:solidFill>
                <a:latin typeface="Arial" panose="020B0604020202020204" pitchFamily="34" charset="0"/>
                <a:cs typeface="Arial" panose="020B0604020202020204" pitchFamily="34" charset="0"/>
              </a:rPr>
            </a:br>
            <a:r>
              <a:rPr lang="en-US" sz="2000" b="1" kern="0" dirty="0">
                <a:solidFill>
                  <a:schemeClr val="tx1">
                    <a:lumMod val="65000"/>
                    <a:lumOff val="35000"/>
                  </a:schemeClr>
                </a:solidFill>
                <a:latin typeface="Arial" panose="020B0604020202020204" pitchFamily="34" charset="0"/>
                <a:cs typeface="Arial" panose="020B0604020202020204" pitchFamily="34" charset="0"/>
              </a:rPr>
              <a:t>better)</a:t>
            </a:r>
          </a:p>
        </p:txBody>
      </p:sp>
      <p:sp>
        <p:nvSpPr>
          <p:cNvPr id="48" name="Rectangle 23"/>
          <p:cNvSpPr>
            <a:spLocks noChangeArrowheads="1"/>
          </p:cNvSpPr>
          <p:nvPr/>
        </p:nvSpPr>
        <p:spPr bwMode="auto">
          <a:xfrm>
            <a:off x="8329085" y="5576342"/>
            <a:ext cx="3090592" cy="735245"/>
          </a:xfrm>
          <a:prstGeom prst="rect">
            <a:avLst/>
          </a:prstGeom>
          <a:noFill/>
          <a:ln w="12700">
            <a:noFill/>
            <a:miter lim="800000"/>
            <a:headEnd/>
            <a:tailEnd/>
          </a:ln>
          <a:effectLst/>
        </p:spPr>
        <p:txBody>
          <a:bodyPr wrap="none" lIns="120651" tIns="59267" rIns="120651" bIns="59267">
            <a:prstTxWarp prst="textNoShape">
              <a:avLst/>
            </a:prstTxWarp>
            <a:spAutoFit/>
          </a:bodyPr>
          <a:lstStyle/>
          <a:p>
            <a:pPr defTabSz="1219170">
              <a:defRPr/>
            </a:pPr>
            <a:r>
              <a:rPr lang="en-US" sz="2000" b="1" kern="0" dirty="0">
                <a:solidFill>
                  <a:srgbClr val="0B4B8E"/>
                </a:solidFill>
                <a:latin typeface="Arial" panose="020B0604020202020204" pitchFamily="34" charset="0"/>
                <a:cs typeface="Arial" panose="020B0604020202020204" pitchFamily="34" charset="0"/>
              </a:rPr>
              <a:t>All possible placement</a:t>
            </a:r>
            <a:br>
              <a:rPr lang="en-US" sz="2000" b="1" kern="0" dirty="0">
                <a:solidFill>
                  <a:srgbClr val="0B4B8E"/>
                </a:solidFill>
                <a:latin typeface="Arial" panose="020B0604020202020204" pitchFamily="34" charset="0"/>
                <a:cs typeface="Arial" panose="020B0604020202020204" pitchFamily="34" charset="0"/>
              </a:rPr>
            </a:br>
            <a:r>
              <a:rPr lang="en-US" sz="2000" b="1" kern="0" dirty="0">
                <a:solidFill>
                  <a:srgbClr val="0B4B8E"/>
                </a:solidFill>
                <a:latin typeface="Arial" panose="020B0604020202020204" pitchFamily="34" charset="0"/>
                <a:cs typeface="Arial" panose="020B0604020202020204" pitchFamily="34" charset="0"/>
              </a:rPr>
              <a:t>solutions we could find</a:t>
            </a:r>
          </a:p>
        </p:txBody>
      </p:sp>
      <p:sp>
        <p:nvSpPr>
          <p:cNvPr id="22" name="Line 5"/>
          <p:cNvSpPr>
            <a:spLocks noChangeShapeType="1"/>
          </p:cNvSpPr>
          <p:nvPr/>
        </p:nvSpPr>
        <p:spPr bwMode="auto">
          <a:xfrm flipV="1">
            <a:off x="2339783" y="5113970"/>
            <a:ext cx="897467" cy="1151467"/>
          </a:xfrm>
          <a:prstGeom prst="line">
            <a:avLst/>
          </a:prstGeom>
          <a:noFill/>
          <a:ln w="50800">
            <a:solidFill>
              <a:srgbClr val="081D58"/>
            </a:solidFill>
            <a:round/>
            <a:headEnd type="none"/>
            <a:tailEnd type="triangle"/>
          </a:ln>
          <a:effectLst/>
        </p:spPr>
        <p:txBody>
          <a:bodyPr wrap="none" anchor="ctr">
            <a:prstTxWarp prst="textNoShape">
              <a:avLst/>
            </a:prstTxWarp>
          </a:bodyPr>
          <a:lstStyle/>
          <a:p>
            <a:pPr defTabSz="1219170">
              <a:defRPr/>
            </a:pPr>
            <a:endParaRPr lang="en-US" kern="0">
              <a:solidFill>
                <a:sysClr val="windowText" lastClr="000000"/>
              </a:solidFill>
              <a:latin typeface="Arial" panose="020B0604020202020204" pitchFamily="34" charset="0"/>
              <a:cs typeface="Arial" panose="020B0604020202020204" pitchFamily="34" charset="0"/>
            </a:endParaRPr>
          </a:p>
        </p:txBody>
      </p:sp>
      <p:pic>
        <p:nvPicPr>
          <p:cNvPr id="23" name="Picture 34"/>
          <p:cNvPicPr>
            <a:picLocks noChangeArrowheads="1"/>
          </p:cNvPicPr>
          <p:nvPr/>
        </p:nvPicPr>
        <p:blipFill rotWithShape="1">
          <a:blip r:embed="rId3"/>
          <a:srcRect l="2083" t="2424" r="13344" b="12290"/>
          <a:stretch/>
        </p:blipFill>
        <p:spPr bwMode="auto">
          <a:xfrm>
            <a:off x="2446383" y="3081971"/>
            <a:ext cx="5719397" cy="3073219"/>
          </a:xfrm>
          <a:prstGeom prst="rect">
            <a:avLst/>
          </a:prstGeom>
          <a:noFill/>
          <a:ln w="9525">
            <a:noFill/>
            <a:miter lim="800000"/>
            <a:headEnd/>
            <a:tailEnd/>
          </a:ln>
          <a:effectLst/>
        </p:spPr>
      </p:pic>
      <p:sp>
        <p:nvSpPr>
          <p:cNvPr id="24" name="Line 8"/>
          <p:cNvSpPr>
            <a:spLocks noChangeShapeType="1"/>
          </p:cNvSpPr>
          <p:nvPr/>
        </p:nvSpPr>
        <p:spPr bwMode="auto">
          <a:xfrm flipV="1">
            <a:off x="2316003" y="3352903"/>
            <a:ext cx="0" cy="2929467"/>
          </a:xfrm>
          <a:prstGeom prst="line">
            <a:avLst/>
          </a:prstGeom>
          <a:noFill/>
          <a:ln w="50800">
            <a:solidFill>
              <a:srgbClr val="081D58"/>
            </a:solidFill>
            <a:round/>
            <a:headEnd type="none"/>
            <a:tailEnd type="triangle"/>
          </a:ln>
          <a:effectLst/>
        </p:spPr>
        <p:txBody>
          <a:bodyPr wrap="none" anchor="ctr">
            <a:prstTxWarp prst="textNoShape">
              <a:avLst/>
            </a:prstTxWarp>
          </a:bodyPr>
          <a:lstStyle/>
          <a:p>
            <a:pPr defTabSz="1219170">
              <a:defRPr/>
            </a:pPr>
            <a:endParaRPr lang="en-US" kern="0">
              <a:solidFill>
                <a:sysClr val="windowText" lastClr="000000"/>
              </a:solidFill>
              <a:latin typeface="Arial" panose="020B0604020202020204" pitchFamily="34" charset="0"/>
              <a:cs typeface="Arial" panose="020B0604020202020204" pitchFamily="34" charset="0"/>
            </a:endParaRPr>
          </a:p>
        </p:txBody>
      </p:sp>
      <p:sp>
        <p:nvSpPr>
          <p:cNvPr id="25" name="Line 15"/>
          <p:cNvSpPr>
            <a:spLocks noChangeShapeType="1"/>
          </p:cNvSpPr>
          <p:nvPr/>
        </p:nvSpPr>
        <p:spPr bwMode="auto">
          <a:xfrm>
            <a:off x="2301229" y="6249583"/>
            <a:ext cx="6028267" cy="0"/>
          </a:xfrm>
          <a:prstGeom prst="line">
            <a:avLst/>
          </a:prstGeom>
          <a:noFill/>
          <a:ln w="50800">
            <a:solidFill>
              <a:srgbClr val="081D58"/>
            </a:solidFill>
            <a:round/>
            <a:headEnd/>
            <a:tailEnd type="triangle" w="med" len="med"/>
          </a:ln>
          <a:effectLst/>
        </p:spPr>
        <p:txBody>
          <a:bodyPr wrap="none" anchor="ctr">
            <a:prstTxWarp prst="textNoShape">
              <a:avLst/>
            </a:prstTxWarp>
          </a:bodyPr>
          <a:lstStyle/>
          <a:p>
            <a:pPr defTabSz="1219170">
              <a:defRPr/>
            </a:pPr>
            <a:endParaRPr lang="en-US" kern="0">
              <a:solidFill>
                <a:sysClr val="windowText" lastClr="000000"/>
              </a:solidFill>
              <a:latin typeface="Arial" panose="020B0604020202020204" pitchFamily="34" charset="0"/>
              <a:cs typeface="Arial" panose="020B0604020202020204" pitchFamily="34" charset="0"/>
            </a:endParaRPr>
          </a:p>
        </p:txBody>
      </p:sp>
      <p:sp>
        <p:nvSpPr>
          <p:cNvPr id="27" name="Oval 26"/>
          <p:cNvSpPr/>
          <p:nvPr/>
        </p:nvSpPr>
        <p:spPr bwMode="auto">
          <a:xfrm>
            <a:off x="5238623" y="3488370"/>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baseline="-25000">
              <a:latin typeface="Arial" panose="020B0604020202020204" pitchFamily="34" charset="0"/>
              <a:cs typeface="Arial" panose="020B0604020202020204" pitchFamily="34" charset="0"/>
            </a:endParaRPr>
          </a:p>
        </p:txBody>
      </p:sp>
      <p:sp>
        <p:nvSpPr>
          <p:cNvPr id="28" name="Oval 27"/>
          <p:cNvSpPr/>
          <p:nvPr/>
        </p:nvSpPr>
        <p:spPr bwMode="auto">
          <a:xfrm>
            <a:off x="5157563" y="3691570"/>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baseline="-25000">
              <a:latin typeface="Arial" panose="020B0604020202020204" pitchFamily="34" charset="0"/>
              <a:cs typeface="Arial" panose="020B0604020202020204" pitchFamily="34" charset="0"/>
            </a:endParaRPr>
          </a:p>
        </p:txBody>
      </p:sp>
      <p:sp>
        <p:nvSpPr>
          <p:cNvPr id="30" name="Oval 29"/>
          <p:cNvSpPr/>
          <p:nvPr/>
        </p:nvSpPr>
        <p:spPr bwMode="auto">
          <a:xfrm>
            <a:off x="5110003" y="3838203"/>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baseline="-25000">
              <a:latin typeface="Arial" panose="020B0604020202020204" pitchFamily="34" charset="0"/>
              <a:cs typeface="Arial" panose="020B0604020202020204" pitchFamily="34" charset="0"/>
            </a:endParaRPr>
          </a:p>
        </p:txBody>
      </p:sp>
      <p:sp>
        <p:nvSpPr>
          <p:cNvPr id="34" name="Oval 33"/>
          <p:cNvSpPr/>
          <p:nvPr/>
        </p:nvSpPr>
        <p:spPr bwMode="auto">
          <a:xfrm>
            <a:off x="5064969" y="3996370"/>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baseline="-25000">
              <a:latin typeface="Arial" panose="020B0604020202020204" pitchFamily="34" charset="0"/>
              <a:cs typeface="Arial" panose="020B0604020202020204" pitchFamily="34" charset="0"/>
            </a:endParaRPr>
          </a:p>
        </p:txBody>
      </p:sp>
      <p:sp>
        <p:nvSpPr>
          <p:cNvPr id="35" name="Oval 34"/>
          <p:cNvSpPr/>
          <p:nvPr/>
        </p:nvSpPr>
        <p:spPr bwMode="auto">
          <a:xfrm>
            <a:off x="5008403" y="4199570"/>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baseline="-25000">
              <a:latin typeface="Arial" panose="020B0604020202020204" pitchFamily="34" charset="0"/>
              <a:cs typeface="Arial" panose="020B0604020202020204" pitchFamily="34" charset="0"/>
            </a:endParaRPr>
          </a:p>
        </p:txBody>
      </p:sp>
      <p:sp>
        <p:nvSpPr>
          <p:cNvPr id="36" name="Oval 35"/>
          <p:cNvSpPr/>
          <p:nvPr/>
        </p:nvSpPr>
        <p:spPr bwMode="auto">
          <a:xfrm>
            <a:off x="5008403" y="4402770"/>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baseline="-25000">
              <a:latin typeface="Arial" panose="020B0604020202020204" pitchFamily="34" charset="0"/>
              <a:cs typeface="Arial" panose="020B0604020202020204" pitchFamily="34" charset="0"/>
            </a:endParaRPr>
          </a:p>
        </p:txBody>
      </p:sp>
      <p:sp>
        <p:nvSpPr>
          <p:cNvPr id="9" name="Rectangular Callout 8"/>
          <p:cNvSpPr/>
          <p:nvPr/>
        </p:nvSpPr>
        <p:spPr bwMode="auto">
          <a:xfrm>
            <a:off x="6624061" y="2991208"/>
            <a:ext cx="2956700" cy="859856"/>
          </a:xfrm>
          <a:prstGeom prst="wedgeRectCallout">
            <a:avLst>
              <a:gd name="adj1" fmla="val -91446"/>
              <a:gd name="adj2" fmla="val 158738"/>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000" dirty="0">
                <a:latin typeface="Arial" panose="020B0604020202020204" pitchFamily="34" charset="0"/>
                <a:cs typeface="Arial" panose="020B0604020202020204" pitchFamily="34" charset="0"/>
              </a:rPr>
              <a:t>Easy to get stuck in a </a:t>
            </a:r>
            <a:r>
              <a:rPr lang="en-US" sz="2000" b="1" dirty="0">
                <a:latin typeface="Arial" panose="020B0604020202020204" pitchFamily="34" charset="0"/>
                <a:cs typeface="Arial" panose="020B0604020202020204" pitchFamily="34" charset="0"/>
              </a:rPr>
              <a:t>local minimum</a:t>
            </a:r>
          </a:p>
        </p:txBody>
      </p:sp>
      <p:sp>
        <p:nvSpPr>
          <p:cNvPr id="37" name="Rectangular Callout 36"/>
          <p:cNvSpPr/>
          <p:nvPr/>
        </p:nvSpPr>
        <p:spPr bwMode="auto">
          <a:xfrm>
            <a:off x="8529337" y="4071811"/>
            <a:ext cx="2824464" cy="735245"/>
          </a:xfrm>
          <a:prstGeom prst="wedgeRectCallout">
            <a:avLst>
              <a:gd name="adj1" fmla="val -97118"/>
              <a:gd name="adj2" fmla="val 1674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000" dirty="0">
                <a:latin typeface="Arial" panose="020B0604020202020204" pitchFamily="34" charset="0"/>
                <a:cs typeface="Arial" panose="020B0604020202020204" pitchFamily="34" charset="0"/>
              </a:rPr>
              <a:t>If there are </a:t>
            </a:r>
            <a:r>
              <a:rPr lang="en-US" sz="2000" b="1" dirty="0">
                <a:latin typeface="Arial" panose="020B0604020202020204" pitchFamily="34" charset="0"/>
                <a:cs typeface="Arial" panose="020B0604020202020204" pitchFamily="34" charset="0"/>
              </a:rPr>
              <a:t>better</a:t>
            </a:r>
            <a:r>
              <a:rPr lang="en-US" sz="2000" dirty="0">
                <a:latin typeface="Arial" panose="020B0604020202020204" pitchFamily="34" charset="0"/>
                <a:cs typeface="Arial" panose="020B0604020202020204" pitchFamily="34" charset="0"/>
              </a:rPr>
              <a:t> answers, how to find?</a:t>
            </a:r>
          </a:p>
        </p:txBody>
      </p:sp>
    </p:spTree>
    <p:extLst>
      <p:ext uri="{BB962C8B-B14F-4D97-AF65-F5344CB8AC3E}">
        <p14:creationId xmlns:p14="http://schemas.microsoft.com/office/powerpoint/2010/main" val="34768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1000"/>
                                  </p:stCondLst>
                                  <p:childTnLst>
                                    <p:set>
                                      <p:cBhvr>
                                        <p:cTn id="14" dur="1" fill="hold">
                                          <p:stCondLst>
                                            <p:cond delay="0"/>
                                          </p:stCondLst>
                                        </p:cTn>
                                        <p:tgtEl>
                                          <p:spTgt spid="28"/>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100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1000"/>
                                  </p:stCondLst>
                                  <p:childTnLst>
                                    <p:set>
                                      <p:cBhvr>
                                        <p:cTn id="20" dur="1" fill="hold">
                                          <p:stCondLst>
                                            <p:cond delay="0"/>
                                          </p:stCondLst>
                                        </p:cTn>
                                        <p:tgtEl>
                                          <p:spTgt spid="34"/>
                                        </p:tgtEl>
                                        <p:attrNameLst>
                                          <p:attrName>style.visibility</p:attrName>
                                        </p:attrNameLst>
                                      </p:cBhvr>
                                      <p:to>
                                        <p:strVal val="visible"/>
                                      </p:to>
                                    </p:set>
                                  </p:childTnLst>
                                </p:cTn>
                              </p:par>
                            </p:childTnLst>
                          </p:cTn>
                        </p:par>
                        <p:par>
                          <p:cTn id="21" fill="hold">
                            <p:stCondLst>
                              <p:cond delay="3000"/>
                            </p:stCondLst>
                            <p:childTnLst>
                              <p:par>
                                <p:cTn id="22" presetID="1" presetClass="entr" presetSubtype="0" fill="hold" grpId="0" nodeType="afterEffect">
                                  <p:stCondLst>
                                    <p:cond delay="1000"/>
                                  </p:stCondLst>
                                  <p:childTnLst>
                                    <p:set>
                                      <p:cBhvr>
                                        <p:cTn id="23" dur="1" fill="hold">
                                          <p:stCondLst>
                                            <p:cond delay="0"/>
                                          </p:stCondLst>
                                        </p:cTn>
                                        <p:tgtEl>
                                          <p:spTgt spid="35"/>
                                        </p:tgtEl>
                                        <p:attrNameLst>
                                          <p:attrName>style.visibility</p:attrName>
                                        </p:attrNameLst>
                                      </p:cBhvr>
                                      <p:to>
                                        <p:strVal val="visible"/>
                                      </p:to>
                                    </p:set>
                                  </p:childTnLst>
                                </p:cTn>
                              </p:par>
                            </p:childTnLst>
                          </p:cTn>
                        </p:par>
                        <p:par>
                          <p:cTn id="24" fill="hold">
                            <p:stCondLst>
                              <p:cond delay="4000"/>
                            </p:stCondLst>
                            <p:childTnLst>
                              <p:par>
                                <p:cTn id="25" presetID="1" presetClass="entr" presetSubtype="0" fill="hold" grpId="0" nodeType="afterEffect">
                                  <p:stCondLst>
                                    <p:cond delay="100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4" grpId="0" animBg="1"/>
      <p:bldP spid="35" grpId="0" animBg="1"/>
      <p:bldP spid="36" grpId="0" animBg="1"/>
      <p:bldP spid="9" grpId="0" animBg="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If we could go uphill, we may get better placements</a:t>
            </a:r>
          </a:p>
          <a:p>
            <a:pPr lvl="1"/>
            <a:r>
              <a:rPr lang="en-US" dirty="0"/>
              <a:t>How to control this?</a:t>
            </a:r>
          </a:p>
        </p:txBody>
      </p:sp>
      <p:sp>
        <p:nvSpPr>
          <p:cNvPr id="34" name="Line 5"/>
          <p:cNvSpPr>
            <a:spLocks noChangeShapeType="1"/>
          </p:cNvSpPr>
          <p:nvPr/>
        </p:nvSpPr>
        <p:spPr bwMode="auto">
          <a:xfrm flipV="1">
            <a:off x="2331011" y="5008112"/>
            <a:ext cx="897467" cy="1151467"/>
          </a:xfrm>
          <a:prstGeom prst="line">
            <a:avLst/>
          </a:prstGeom>
          <a:noFill/>
          <a:ln w="50800">
            <a:solidFill>
              <a:srgbClr val="081D58"/>
            </a:solidFill>
            <a:round/>
            <a:headEnd type="none"/>
            <a:tailEnd type="triangle"/>
          </a:ln>
          <a:effectLst/>
        </p:spPr>
        <p:txBody>
          <a:bodyPr wrap="none" anchor="ctr">
            <a:prstTxWarp prst="textNoShape">
              <a:avLst/>
            </a:prstTxWarp>
          </a:bodyPr>
          <a:lstStyle/>
          <a:p>
            <a:pPr defTabSz="1219170">
              <a:defRPr/>
            </a:pPr>
            <a:endParaRPr lang="en-US" sz="2400" kern="0">
              <a:solidFill>
                <a:sysClr val="windowText" lastClr="000000"/>
              </a:solidFill>
            </a:endParaRPr>
          </a:p>
        </p:txBody>
      </p:sp>
      <p:pic>
        <p:nvPicPr>
          <p:cNvPr id="35" name="Picture 34"/>
          <p:cNvPicPr>
            <a:picLocks noChangeArrowheads="1"/>
          </p:cNvPicPr>
          <p:nvPr/>
        </p:nvPicPr>
        <p:blipFill rotWithShape="1">
          <a:blip r:embed="rId3"/>
          <a:srcRect l="2083" t="2424" r="13344" b="12290"/>
          <a:stretch/>
        </p:blipFill>
        <p:spPr bwMode="auto">
          <a:xfrm>
            <a:off x="2437611" y="2976114"/>
            <a:ext cx="5719397" cy="3073219"/>
          </a:xfrm>
          <a:prstGeom prst="rect">
            <a:avLst/>
          </a:prstGeom>
          <a:noFill/>
          <a:ln w="9525">
            <a:noFill/>
            <a:miter lim="800000"/>
            <a:headEnd/>
            <a:tailEnd/>
          </a:ln>
          <a:effectLst/>
        </p:spPr>
      </p:pic>
      <p:sp>
        <p:nvSpPr>
          <p:cNvPr id="36" name="Line 8"/>
          <p:cNvSpPr>
            <a:spLocks noChangeShapeType="1"/>
          </p:cNvSpPr>
          <p:nvPr/>
        </p:nvSpPr>
        <p:spPr bwMode="auto">
          <a:xfrm flipV="1">
            <a:off x="2307231" y="3247046"/>
            <a:ext cx="0" cy="2929467"/>
          </a:xfrm>
          <a:prstGeom prst="line">
            <a:avLst/>
          </a:prstGeom>
          <a:noFill/>
          <a:ln w="50800">
            <a:solidFill>
              <a:srgbClr val="081D58"/>
            </a:solidFill>
            <a:round/>
            <a:headEnd type="none"/>
            <a:tailEnd type="triangle"/>
          </a:ln>
          <a:effectLst/>
        </p:spPr>
        <p:txBody>
          <a:bodyPr wrap="none" anchor="ctr">
            <a:prstTxWarp prst="textNoShape">
              <a:avLst/>
            </a:prstTxWarp>
          </a:bodyPr>
          <a:lstStyle/>
          <a:p>
            <a:pPr defTabSz="1219170">
              <a:defRPr/>
            </a:pPr>
            <a:endParaRPr lang="en-US" sz="2400" kern="0">
              <a:solidFill>
                <a:sysClr val="windowText" lastClr="000000"/>
              </a:solidFill>
            </a:endParaRPr>
          </a:p>
        </p:txBody>
      </p:sp>
      <p:sp>
        <p:nvSpPr>
          <p:cNvPr id="37" name="Line 15"/>
          <p:cNvSpPr>
            <a:spLocks noChangeShapeType="1"/>
          </p:cNvSpPr>
          <p:nvPr/>
        </p:nvSpPr>
        <p:spPr bwMode="auto">
          <a:xfrm>
            <a:off x="2292457" y="6143726"/>
            <a:ext cx="6028267" cy="0"/>
          </a:xfrm>
          <a:prstGeom prst="line">
            <a:avLst/>
          </a:prstGeom>
          <a:noFill/>
          <a:ln w="50800">
            <a:solidFill>
              <a:srgbClr val="081D58"/>
            </a:solidFill>
            <a:round/>
            <a:headEnd/>
            <a:tailEnd type="triangle" w="med" len="med"/>
          </a:ln>
          <a:effectLst/>
        </p:spPr>
        <p:txBody>
          <a:bodyPr wrap="none" anchor="ctr">
            <a:prstTxWarp prst="textNoShape">
              <a:avLst/>
            </a:prstTxWarp>
          </a:bodyPr>
          <a:lstStyle/>
          <a:p>
            <a:pPr defTabSz="1219170">
              <a:defRPr/>
            </a:pPr>
            <a:endParaRPr lang="en-US" sz="2400" kern="0">
              <a:solidFill>
                <a:sysClr val="windowText" lastClr="000000"/>
              </a:solidFill>
            </a:endParaRPr>
          </a:p>
        </p:txBody>
      </p:sp>
      <p:sp>
        <p:nvSpPr>
          <p:cNvPr id="38" name="Oval 37"/>
          <p:cNvSpPr/>
          <p:nvPr/>
        </p:nvSpPr>
        <p:spPr bwMode="auto">
          <a:xfrm>
            <a:off x="5101231" y="37889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39" name="Oval 38"/>
          <p:cNvSpPr/>
          <p:nvPr/>
        </p:nvSpPr>
        <p:spPr bwMode="auto">
          <a:xfrm>
            <a:off x="5202831" y="35857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1" name="Oval 40"/>
          <p:cNvSpPr/>
          <p:nvPr/>
        </p:nvSpPr>
        <p:spPr bwMode="auto">
          <a:xfrm>
            <a:off x="5304431" y="33825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2" name="Oval 41"/>
          <p:cNvSpPr/>
          <p:nvPr/>
        </p:nvSpPr>
        <p:spPr bwMode="auto">
          <a:xfrm>
            <a:off x="5406031" y="31793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3" name="Oval 42"/>
          <p:cNvSpPr/>
          <p:nvPr/>
        </p:nvSpPr>
        <p:spPr bwMode="auto">
          <a:xfrm>
            <a:off x="5609231" y="29761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4" name="Oval 43"/>
          <p:cNvSpPr/>
          <p:nvPr/>
        </p:nvSpPr>
        <p:spPr bwMode="auto">
          <a:xfrm>
            <a:off x="5710831" y="27729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5" name="Oval 44"/>
          <p:cNvSpPr/>
          <p:nvPr/>
        </p:nvSpPr>
        <p:spPr bwMode="auto">
          <a:xfrm>
            <a:off x="5914031" y="27729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6" name="Oval 45"/>
          <p:cNvSpPr/>
          <p:nvPr/>
        </p:nvSpPr>
        <p:spPr bwMode="auto">
          <a:xfrm>
            <a:off x="6117231" y="29761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7" name="Oval 46"/>
          <p:cNvSpPr/>
          <p:nvPr/>
        </p:nvSpPr>
        <p:spPr bwMode="auto">
          <a:xfrm>
            <a:off x="6218831" y="31793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8" name="Oval 47"/>
          <p:cNvSpPr/>
          <p:nvPr/>
        </p:nvSpPr>
        <p:spPr bwMode="auto">
          <a:xfrm>
            <a:off x="6320431" y="34841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9" name="Oval 48"/>
          <p:cNvSpPr/>
          <p:nvPr/>
        </p:nvSpPr>
        <p:spPr bwMode="auto">
          <a:xfrm>
            <a:off x="6422031" y="37889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50" name="Oval 49"/>
          <p:cNvSpPr/>
          <p:nvPr/>
        </p:nvSpPr>
        <p:spPr bwMode="auto">
          <a:xfrm>
            <a:off x="6523631" y="40937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51" name="Oval 50"/>
          <p:cNvSpPr/>
          <p:nvPr/>
        </p:nvSpPr>
        <p:spPr bwMode="auto">
          <a:xfrm>
            <a:off x="6625231" y="43985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58" name="Oval 57"/>
          <p:cNvSpPr/>
          <p:nvPr/>
        </p:nvSpPr>
        <p:spPr bwMode="auto">
          <a:xfrm>
            <a:off x="6726831" y="47033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59" name="Oval 58"/>
          <p:cNvSpPr/>
          <p:nvPr/>
        </p:nvSpPr>
        <p:spPr bwMode="auto">
          <a:xfrm>
            <a:off x="6828431" y="5008112"/>
            <a:ext cx="406400" cy="406400"/>
          </a:xfrm>
          <a:prstGeom prst="ellipse">
            <a:avLst/>
          </a:prstGeom>
          <a:gradFill flip="none" rotWithShape="1">
            <a:gsLst>
              <a:gs pos="0">
                <a:srgbClr val="E25B00"/>
              </a:gs>
              <a:gs pos="100000">
                <a:srgbClr val="FFFFFF"/>
              </a:gs>
            </a:gsLst>
            <a:path path="circle">
              <a:fillToRect l="100000" t="100000"/>
            </a:path>
            <a:tileRect r="-100000" b="-100000"/>
          </a:gradFill>
          <a:ln w="9525"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2400" baseline="-25000">
              <a:latin typeface="Arial" pitchFamily="33" charset="0"/>
            </a:endParaRPr>
          </a:p>
        </p:txBody>
      </p:sp>
      <p:sp>
        <p:nvSpPr>
          <p:cNvPr id="4" name="Title 1">
            <a:extLst>
              <a:ext uri="{FF2B5EF4-FFF2-40B4-BE49-F238E27FC236}">
                <a16:creationId xmlns:a16="http://schemas.microsoft.com/office/drawing/2014/main" id="{CEFD35E0-4B6F-DF13-B0B1-C81CF0008DB7}"/>
              </a:ext>
            </a:extLst>
          </p:cNvPr>
          <p:cNvSpPr>
            <a:spLocks noGrp="1"/>
          </p:cNvSpPr>
          <p:nvPr>
            <p:ph type="title"/>
          </p:nvPr>
        </p:nvSpPr>
        <p:spPr>
          <a:xfrm>
            <a:off x="838200" y="260350"/>
            <a:ext cx="10515600" cy="1006475"/>
          </a:xfrm>
        </p:spPr>
        <p:txBody>
          <a:bodyPr/>
          <a:lstStyle/>
          <a:p>
            <a:r>
              <a:rPr lang="en-US" dirty="0"/>
              <a:t>Downhill and Uphill Movement</a:t>
            </a:r>
          </a:p>
        </p:txBody>
      </p:sp>
      <p:sp>
        <p:nvSpPr>
          <p:cNvPr id="7" name="Rectangle 23">
            <a:extLst>
              <a:ext uri="{FF2B5EF4-FFF2-40B4-BE49-F238E27FC236}">
                <a16:creationId xmlns:a16="http://schemas.microsoft.com/office/drawing/2014/main" id="{59F39560-A094-9596-3E7E-295B7B6C581A}"/>
              </a:ext>
            </a:extLst>
          </p:cNvPr>
          <p:cNvSpPr>
            <a:spLocks noChangeArrowheads="1"/>
          </p:cNvSpPr>
          <p:nvPr/>
        </p:nvSpPr>
        <p:spPr bwMode="auto">
          <a:xfrm>
            <a:off x="8329085" y="5554570"/>
            <a:ext cx="3090592" cy="735245"/>
          </a:xfrm>
          <a:prstGeom prst="rect">
            <a:avLst/>
          </a:prstGeom>
          <a:noFill/>
          <a:ln w="12700">
            <a:noFill/>
            <a:miter lim="800000"/>
            <a:headEnd/>
            <a:tailEnd/>
          </a:ln>
          <a:effectLst/>
        </p:spPr>
        <p:txBody>
          <a:bodyPr wrap="none" lIns="120651" tIns="59267" rIns="120651" bIns="59267">
            <a:prstTxWarp prst="textNoShape">
              <a:avLst/>
            </a:prstTxWarp>
            <a:spAutoFit/>
          </a:bodyPr>
          <a:lstStyle/>
          <a:p>
            <a:pPr defTabSz="1219170">
              <a:defRPr/>
            </a:pPr>
            <a:r>
              <a:rPr lang="en-US" sz="2000" b="1" kern="0" dirty="0">
                <a:solidFill>
                  <a:srgbClr val="0B4B8E"/>
                </a:solidFill>
                <a:latin typeface="Arial" panose="020B0604020202020204" pitchFamily="34" charset="0"/>
                <a:cs typeface="Arial" panose="020B0604020202020204" pitchFamily="34" charset="0"/>
              </a:rPr>
              <a:t>All possible placement</a:t>
            </a:r>
            <a:br>
              <a:rPr lang="en-US" sz="2000" b="1" kern="0" dirty="0">
                <a:solidFill>
                  <a:srgbClr val="0B4B8E"/>
                </a:solidFill>
                <a:latin typeface="Arial" panose="020B0604020202020204" pitchFamily="34" charset="0"/>
                <a:cs typeface="Arial" panose="020B0604020202020204" pitchFamily="34" charset="0"/>
              </a:rPr>
            </a:br>
            <a:r>
              <a:rPr lang="en-US" sz="2000" b="1" kern="0" dirty="0">
                <a:solidFill>
                  <a:srgbClr val="0B4B8E"/>
                </a:solidFill>
                <a:latin typeface="Arial" panose="020B0604020202020204" pitchFamily="34" charset="0"/>
                <a:cs typeface="Arial" panose="020B0604020202020204" pitchFamily="34" charset="0"/>
              </a:rPr>
              <a:t>solutions we could find</a:t>
            </a:r>
          </a:p>
        </p:txBody>
      </p:sp>
      <p:sp>
        <p:nvSpPr>
          <p:cNvPr id="8" name="Rectangle 7">
            <a:extLst>
              <a:ext uri="{FF2B5EF4-FFF2-40B4-BE49-F238E27FC236}">
                <a16:creationId xmlns:a16="http://schemas.microsoft.com/office/drawing/2014/main" id="{9A8D9C4D-9AE0-980D-5A8C-5C029149731C}"/>
              </a:ext>
            </a:extLst>
          </p:cNvPr>
          <p:cNvSpPr>
            <a:spLocks noChangeArrowheads="1"/>
          </p:cNvSpPr>
          <p:nvPr/>
        </p:nvSpPr>
        <p:spPr bwMode="auto">
          <a:xfrm>
            <a:off x="823768" y="3532095"/>
            <a:ext cx="1361854" cy="1227687"/>
          </a:xfrm>
          <a:prstGeom prst="rect">
            <a:avLst/>
          </a:prstGeom>
          <a:noFill/>
          <a:ln w="12700">
            <a:noFill/>
            <a:miter lim="800000"/>
            <a:headEnd/>
            <a:tailEnd/>
          </a:ln>
          <a:effectLst/>
        </p:spPr>
        <p:txBody>
          <a:bodyPr wrap="square" lIns="120651" tIns="59267" rIns="120651" bIns="59267">
            <a:prstTxWarp prst="textNoShape">
              <a:avLst/>
            </a:prstTxWarp>
            <a:spAutoFit/>
          </a:bodyPr>
          <a:lstStyle/>
          <a:p>
            <a:pPr algn="r" defTabSz="1219170">
              <a:lnSpc>
                <a:spcPct val="90000"/>
              </a:lnSpc>
              <a:defRPr/>
            </a:pPr>
            <a:r>
              <a:rPr lang="en-US" sz="2000" b="1" kern="0" dirty="0">
                <a:solidFill>
                  <a:srgbClr val="0B4B8E"/>
                </a:solidFill>
                <a:latin typeface="Arial" panose="020B0604020202020204" pitchFamily="34" charset="0"/>
                <a:cs typeface="Arial" panose="020B0604020202020204" pitchFamily="34" charset="0"/>
              </a:rPr>
              <a:t>∑HPWL</a:t>
            </a:r>
          </a:p>
          <a:p>
            <a:pPr algn="r" defTabSz="1219170">
              <a:lnSpc>
                <a:spcPct val="90000"/>
              </a:lnSpc>
              <a:defRPr/>
            </a:pPr>
            <a:endParaRPr lang="en-US" sz="2000" b="1" kern="0" dirty="0">
              <a:solidFill>
                <a:sysClr val="windowText" lastClr="000000"/>
              </a:solidFill>
              <a:latin typeface="Arial" panose="020B0604020202020204" pitchFamily="34" charset="0"/>
              <a:cs typeface="Arial" panose="020B0604020202020204" pitchFamily="34" charset="0"/>
            </a:endParaRPr>
          </a:p>
          <a:p>
            <a:pPr algn="r" defTabSz="1219170">
              <a:lnSpc>
                <a:spcPct val="90000"/>
              </a:lnSpc>
              <a:defRPr/>
            </a:pPr>
            <a:r>
              <a:rPr lang="en-US" sz="2000" b="1" kern="0" dirty="0">
                <a:solidFill>
                  <a:schemeClr val="tx1">
                    <a:lumMod val="65000"/>
                    <a:lumOff val="35000"/>
                  </a:schemeClr>
                </a:solidFill>
                <a:latin typeface="Arial" panose="020B0604020202020204" pitchFamily="34" charset="0"/>
                <a:cs typeface="Arial" panose="020B0604020202020204" pitchFamily="34" charset="0"/>
              </a:rPr>
              <a:t>(lower is</a:t>
            </a:r>
            <a:br>
              <a:rPr lang="en-US" sz="2000" b="1" kern="0" dirty="0">
                <a:solidFill>
                  <a:schemeClr val="tx1">
                    <a:lumMod val="65000"/>
                    <a:lumOff val="35000"/>
                  </a:schemeClr>
                </a:solidFill>
                <a:latin typeface="Arial" panose="020B0604020202020204" pitchFamily="34" charset="0"/>
                <a:cs typeface="Arial" panose="020B0604020202020204" pitchFamily="34" charset="0"/>
              </a:rPr>
            </a:br>
            <a:r>
              <a:rPr lang="en-US" sz="2000" b="1" kern="0" dirty="0">
                <a:solidFill>
                  <a:schemeClr val="tx1">
                    <a:lumMod val="65000"/>
                    <a:lumOff val="35000"/>
                  </a:schemeClr>
                </a:solidFill>
                <a:latin typeface="Arial" panose="020B0604020202020204" pitchFamily="34" charset="0"/>
                <a:cs typeface="Arial" panose="020B0604020202020204" pitchFamily="34" charset="0"/>
              </a:rPr>
              <a:t>better)</a:t>
            </a:r>
          </a:p>
        </p:txBody>
      </p:sp>
    </p:spTree>
    <p:extLst>
      <p:ext uri="{BB962C8B-B14F-4D97-AF65-F5344CB8AC3E}">
        <p14:creationId xmlns:p14="http://schemas.microsoft.com/office/powerpoint/2010/main" val="1664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par>
                          <p:cTn id="8" fill="hold">
                            <p:stCondLst>
                              <p:cond delay="500"/>
                            </p:stCondLst>
                            <p:childTnLst>
                              <p:par>
                                <p:cTn id="9" presetID="1" presetClass="entr" presetSubtype="0" fill="hold" grpId="0" nodeType="afterEffect">
                                  <p:stCondLst>
                                    <p:cond delay="1000"/>
                                  </p:stCondLst>
                                  <p:childTnLst>
                                    <p:set>
                                      <p:cBhvr>
                                        <p:cTn id="10" dur="1" fill="hold">
                                          <p:stCondLst>
                                            <p:cond delay="0"/>
                                          </p:stCondLst>
                                        </p:cTn>
                                        <p:tgtEl>
                                          <p:spTgt spid="39"/>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grpId="0" nodeType="afterEffect">
                                  <p:stCondLst>
                                    <p:cond delay="1000"/>
                                  </p:stCondLst>
                                  <p:childTnLst>
                                    <p:set>
                                      <p:cBhvr>
                                        <p:cTn id="13" dur="1" fill="hold">
                                          <p:stCondLst>
                                            <p:cond delay="0"/>
                                          </p:stCondLst>
                                        </p:cTn>
                                        <p:tgtEl>
                                          <p:spTgt spid="41"/>
                                        </p:tgtEl>
                                        <p:attrNameLst>
                                          <p:attrName>style.visibility</p:attrName>
                                        </p:attrNameLst>
                                      </p:cBhvr>
                                      <p:to>
                                        <p:strVal val="visible"/>
                                      </p:to>
                                    </p:set>
                                  </p:childTnLst>
                                </p:cTn>
                              </p:par>
                            </p:childTnLst>
                          </p:cTn>
                        </p:par>
                        <p:par>
                          <p:cTn id="14" fill="hold">
                            <p:stCondLst>
                              <p:cond delay="2500"/>
                            </p:stCondLst>
                            <p:childTnLst>
                              <p:par>
                                <p:cTn id="15" presetID="1" presetClass="entr" presetSubtype="0" fill="hold" grpId="0" nodeType="afterEffect">
                                  <p:stCondLst>
                                    <p:cond delay="1000"/>
                                  </p:stCondLst>
                                  <p:childTnLst>
                                    <p:set>
                                      <p:cBhvr>
                                        <p:cTn id="16" dur="1" fill="hold">
                                          <p:stCondLst>
                                            <p:cond delay="0"/>
                                          </p:stCondLst>
                                        </p:cTn>
                                        <p:tgtEl>
                                          <p:spTgt spid="42"/>
                                        </p:tgtEl>
                                        <p:attrNameLst>
                                          <p:attrName>style.visibility</p:attrName>
                                        </p:attrNameLst>
                                      </p:cBhvr>
                                      <p:to>
                                        <p:strVal val="visible"/>
                                      </p:to>
                                    </p:set>
                                  </p:childTnLst>
                                </p:cTn>
                              </p:par>
                            </p:childTnLst>
                          </p:cTn>
                        </p:par>
                        <p:par>
                          <p:cTn id="17" fill="hold">
                            <p:stCondLst>
                              <p:cond delay="3500"/>
                            </p:stCondLst>
                            <p:childTnLst>
                              <p:par>
                                <p:cTn id="18" presetID="1" presetClass="entr" presetSubtype="0" fill="hold" grpId="0" nodeType="afterEffect">
                                  <p:stCondLst>
                                    <p:cond delay="1000"/>
                                  </p:stCondLst>
                                  <p:childTnLst>
                                    <p:set>
                                      <p:cBhvr>
                                        <p:cTn id="19" dur="1" fill="hold">
                                          <p:stCondLst>
                                            <p:cond delay="0"/>
                                          </p:stCondLst>
                                        </p:cTn>
                                        <p:tgtEl>
                                          <p:spTgt spid="43"/>
                                        </p:tgtEl>
                                        <p:attrNameLst>
                                          <p:attrName>style.visibility</p:attrName>
                                        </p:attrNameLst>
                                      </p:cBhvr>
                                      <p:to>
                                        <p:strVal val="visible"/>
                                      </p:to>
                                    </p:set>
                                  </p:childTnLst>
                                </p:cTn>
                              </p:par>
                            </p:childTnLst>
                          </p:cTn>
                        </p:par>
                        <p:par>
                          <p:cTn id="20" fill="hold">
                            <p:stCondLst>
                              <p:cond delay="4500"/>
                            </p:stCondLst>
                            <p:childTnLst>
                              <p:par>
                                <p:cTn id="21" presetID="1" presetClass="entr" presetSubtype="0" fill="hold" grpId="0" nodeType="afterEffect">
                                  <p:stCondLst>
                                    <p:cond delay="1000"/>
                                  </p:stCondLst>
                                  <p:childTnLst>
                                    <p:set>
                                      <p:cBhvr>
                                        <p:cTn id="22" dur="1" fill="hold">
                                          <p:stCondLst>
                                            <p:cond delay="0"/>
                                          </p:stCondLst>
                                        </p:cTn>
                                        <p:tgtEl>
                                          <p:spTgt spid="44"/>
                                        </p:tgtEl>
                                        <p:attrNameLst>
                                          <p:attrName>style.visibility</p:attrName>
                                        </p:attrNameLst>
                                      </p:cBhvr>
                                      <p:to>
                                        <p:strVal val="visible"/>
                                      </p:to>
                                    </p:set>
                                  </p:childTnLst>
                                </p:cTn>
                              </p:par>
                            </p:childTnLst>
                          </p:cTn>
                        </p:par>
                        <p:par>
                          <p:cTn id="23" fill="hold">
                            <p:stCondLst>
                              <p:cond delay="5500"/>
                            </p:stCondLst>
                            <p:childTnLst>
                              <p:par>
                                <p:cTn id="24" presetID="1" presetClass="entr" presetSubtype="0" fill="hold" grpId="0" nodeType="afterEffect">
                                  <p:stCondLst>
                                    <p:cond delay="1000"/>
                                  </p:stCondLst>
                                  <p:childTnLst>
                                    <p:set>
                                      <p:cBhvr>
                                        <p:cTn id="25" dur="1" fill="hold">
                                          <p:stCondLst>
                                            <p:cond delay="0"/>
                                          </p:stCondLst>
                                        </p:cTn>
                                        <p:tgtEl>
                                          <p:spTgt spid="45"/>
                                        </p:tgtEl>
                                        <p:attrNameLst>
                                          <p:attrName>style.visibility</p:attrName>
                                        </p:attrNameLst>
                                      </p:cBhvr>
                                      <p:to>
                                        <p:strVal val="visible"/>
                                      </p:to>
                                    </p:set>
                                  </p:childTnLst>
                                </p:cTn>
                              </p:par>
                            </p:childTnLst>
                          </p:cTn>
                        </p:par>
                        <p:par>
                          <p:cTn id="26" fill="hold">
                            <p:stCondLst>
                              <p:cond delay="6500"/>
                            </p:stCondLst>
                            <p:childTnLst>
                              <p:par>
                                <p:cTn id="27" presetID="1" presetClass="entr" presetSubtype="0" fill="hold" grpId="0" nodeType="afterEffect">
                                  <p:stCondLst>
                                    <p:cond delay="1000"/>
                                  </p:stCondLst>
                                  <p:childTnLst>
                                    <p:set>
                                      <p:cBhvr>
                                        <p:cTn id="28" dur="1" fill="hold">
                                          <p:stCondLst>
                                            <p:cond delay="0"/>
                                          </p:stCondLst>
                                        </p:cTn>
                                        <p:tgtEl>
                                          <p:spTgt spid="46"/>
                                        </p:tgtEl>
                                        <p:attrNameLst>
                                          <p:attrName>style.visibility</p:attrName>
                                        </p:attrNameLst>
                                      </p:cBhvr>
                                      <p:to>
                                        <p:strVal val="visible"/>
                                      </p:to>
                                    </p:set>
                                  </p:childTnLst>
                                </p:cTn>
                              </p:par>
                            </p:childTnLst>
                          </p:cTn>
                        </p:par>
                        <p:par>
                          <p:cTn id="29" fill="hold">
                            <p:stCondLst>
                              <p:cond delay="7500"/>
                            </p:stCondLst>
                            <p:childTnLst>
                              <p:par>
                                <p:cTn id="30" presetID="1" presetClass="entr" presetSubtype="0" fill="hold" grpId="0" nodeType="afterEffect">
                                  <p:stCondLst>
                                    <p:cond delay="1000"/>
                                  </p:stCondLst>
                                  <p:childTnLst>
                                    <p:set>
                                      <p:cBhvr>
                                        <p:cTn id="31" dur="1" fill="hold">
                                          <p:stCondLst>
                                            <p:cond delay="0"/>
                                          </p:stCondLst>
                                        </p:cTn>
                                        <p:tgtEl>
                                          <p:spTgt spid="47"/>
                                        </p:tgtEl>
                                        <p:attrNameLst>
                                          <p:attrName>style.visibility</p:attrName>
                                        </p:attrNameLst>
                                      </p:cBhvr>
                                      <p:to>
                                        <p:strVal val="visible"/>
                                      </p:to>
                                    </p:set>
                                  </p:childTnLst>
                                </p:cTn>
                              </p:par>
                            </p:childTnLst>
                          </p:cTn>
                        </p:par>
                        <p:par>
                          <p:cTn id="32" fill="hold">
                            <p:stCondLst>
                              <p:cond delay="8500"/>
                            </p:stCondLst>
                            <p:childTnLst>
                              <p:par>
                                <p:cTn id="33" presetID="1" presetClass="entr" presetSubtype="0" fill="hold" grpId="0" nodeType="afterEffect">
                                  <p:stCondLst>
                                    <p:cond delay="1000"/>
                                  </p:stCondLst>
                                  <p:childTnLst>
                                    <p:set>
                                      <p:cBhvr>
                                        <p:cTn id="34" dur="1" fill="hold">
                                          <p:stCondLst>
                                            <p:cond delay="0"/>
                                          </p:stCondLst>
                                        </p:cTn>
                                        <p:tgtEl>
                                          <p:spTgt spid="48"/>
                                        </p:tgtEl>
                                        <p:attrNameLst>
                                          <p:attrName>style.visibility</p:attrName>
                                        </p:attrNameLst>
                                      </p:cBhvr>
                                      <p:to>
                                        <p:strVal val="visible"/>
                                      </p:to>
                                    </p:set>
                                  </p:childTnLst>
                                </p:cTn>
                              </p:par>
                            </p:childTnLst>
                          </p:cTn>
                        </p:par>
                        <p:par>
                          <p:cTn id="35" fill="hold">
                            <p:stCondLst>
                              <p:cond delay="9500"/>
                            </p:stCondLst>
                            <p:childTnLst>
                              <p:par>
                                <p:cTn id="36" presetID="1" presetClass="entr" presetSubtype="0" fill="hold" grpId="0" nodeType="afterEffect">
                                  <p:stCondLst>
                                    <p:cond delay="1000"/>
                                  </p:stCondLst>
                                  <p:childTnLst>
                                    <p:set>
                                      <p:cBhvr>
                                        <p:cTn id="37" dur="1" fill="hold">
                                          <p:stCondLst>
                                            <p:cond delay="0"/>
                                          </p:stCondLst>
                                        </p:cTn>
                                        <p:tgtEl>
                                          <p:spTgt spid="49"/>
                                        </p:tgtEl>
                                        <p:attrNameLst>
                                          <p:attrName>style.visibility</p:attrName>
                                        </p:attrNameLst>
                                      </p:cBhvr>
                                      <p:to>
                                        <p:strVal val="visible"/>
                                      </p:to>
                                    </p:set>
                                  </p:childTnLst>
                                </p:cTn>
                              </p:par>
                            </p:childTnLst>
                          </p:cTn>
                        </p:par>
                        <p:par>
                          <p:cTn id="38" fill="hold">
                            <p:stCondLst>
                              <p:cond delay="10500"/>
                            </p:stCondLst>
                            <p:childTnLst>
                              <p:par>
                                <p:cTn id="39" presetID="1" presetClass="entr" presetSubtype="0" fill="hold" grpId="0" nodeType="afterEffect">
                                  <p:stCondLst>
                                    <p:cond delay="1000"/>
                                  </p:stCondLst>
                                  <p:childTnLst>
                                    <p:set>
                                      <p:cBhvr>
                                        <p:cTn id="40" dur="1" fill="hold">
                                          <p:stCondLst>
                                            <p:cond delay="0"/>
                                          </p:stCondLst>
                                        </p:cTn>
                                        <p:tgtEl>
                                          <p:spTgt spid="50"/>
                                        </p:tgtEl>
                                        <p:attrNameLst>
                                          <p:attrName>style.visibility</p:attrName>
                                        </p:attrNameLst>
                                      </p:cBhvr>
                                      <p:to>
                                        <p:strVal val="visible"/>
                                      </p:to>
                                    </p:set>
                                  </p:childTnLst>
                                </p:cTn>
                              </p:par>
                            </p:childTnLst>
                          </p:cTn>
                        </p:par>
                        <p:par>
                          <p:cTn id="41" fill="hold">
                            <p:stCondLst>
                              <p:cond delay="11500"/>
                            </p:stCondLst>
                            <p:childTnLst>
                              <p:par>
                                <p:cTn id="42" presetID="1" presetClass="entr" presetSubtype="0" fill="hold" grpId="0" nodeType="afterEffect">
                                  <p:stCondLst>
                                    <p:cond delay="1000"/>
                                  </p:stCondLst>
                                  <p:childTnLst>
                                    <p:set>
                                      <p:cBhvr>
                                        <p:cTn id="43" dur="1" fill="hold">
                                          <p:stCondLst>
                                            <p:cond delay="0"/>
                                          </p:stCondLst>
                                        </p:cTn>
                                        <p:tgtEl>
                                          <p:spTgt spid="51"/>
                                        </p:tgtEl>
                                        <p:attrNameLst>
                                          <p:attrName>style.visibility</p:attrName>
                                        </p:attrNameLst>
                                      </p:cBhvr>
                                      <p:to>
                                        <p:strVal val="visible"/>
                                      </p:to>
                                    </p:set>
                                  </p:childTnLst>
                                </p:cTn>
                              </p:par>
                            </p:childTnLst>
                          </p:cTn>
                        </p:par>
                        <p:par>
                          <p:cTn id="44" fill="hold">
                            <p:stCondLst>
                              <p:cond delay="12500"/>
                            </p:stCondLst>
                            <p:childTnLst>
                              <p:par>
                                <p:cTn id="45" presetID="1" presetClass="entr" presetSubtype="0" fill="hold" grpId="0" nodeType="afterEffect">
                                  <p:stCondLst>
                                    <p:cond delay="1000"/>
                                  </p:stCondLst>
                                  <p:childTnLst>
                                    <p:set>
                                      <p:cBhvr>
                                        <p:cTn id="46" dur="1" fill="hold">
                                          <p:stCondLst>
                                            <p:cond delay="0"/>
                                          </p:stCondLst>
                                        </p:cTn>
                                        <p:tgtEl>
                                          <p:spTgt spid="58"/>
                                        </p:tgtEl>
                                        <p:attrNameLst>
                                          <p:attrName>style.visibility</p:attrName>
                                        </p:attrNameLst>
                                      </p:cBhvr>
                                      <p:to>
                                        <p:strVal val="visible"/>
                                      </p:to>
                                    </p:set>
                                  </p:childTnLst>
                                </p:cTn>
                              </p:par>
                            </p:childTnLst>
                          </p:cTn>
                        </p:par>
                        <p:par>
                          <p:cTn id="47" fill="hold">
                            <p:stCondLst>
                              <p:cond delay="13500"/>
                            </p:stCondLst>
                            <p:childTnLst>
                              <p:par>
                                <p:cTn id="48" presetID="1" presetClass="entr" presetSubtype="0" fill="hold" grpId="0" nodeType="afterEffect">
                                  <p:stCondLst>
                                    <p:cond delay="1000"/>
                                  </p:stCondLst>
                                  <p:childTnLst>
                                    <p:set>
                                      <p:cBhvr>
                                        <p:cTn id="49"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8" grpId="0" animBg="1"/>
      <p:bldP spid="5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EC92-8E97-6BE8-3972-0639D1C575B1}"/>
              </a:ext>
            </a:extLst>
          </p:cNvPr>
          <p:cNvSpPr>
            <a:spLocks noGrp="1"/>
          </p:cNvSpPr>
          <p:nvPr>
            <p:ph type="title"/>
          </p:nvPr>
        </p:nvSpPr>
        <p:spPr/>
        <p:txBody>
          <a:bodyPr/>
          <a:lstStyle/>
          <a:p>
            <a:r>
              <a:rPr lang="en-US" dirty="0"/>
              <a:t>Simulated Annealing (SA)-based Placer</a:t>
            </a:r>
          </a:p>
        </p:txBody>
      </p:sp>
      <p:sp>
        <p:nvSpPr>
          <p:cNvPr id="4" name="Rectangle 6">
            <a:extLst>
              <a:ext uri="{FF2B5EF4-FFF2-40B4-BE49-F238E27FC236}">
                <a16:creationId xmlns:a16="http://schemas.microsoft.com/office/drawing/2014/main" id="{83413623-28E5-AEAC-56E3-58B1974E28A8}"/>
              </a:ext>
            </a:extLst>
          </p:cNvPr>
          <p:cNvSpPr>
            <a:spLocks noChangeArrowheads="1"/>
          </p:cNvSpPr>
          <p:nvPr/>
        </p:nvSpPr>
        <p:spPr bwMode="auto">
          <a:xfrm>
            <a:off x="855106" y="1415776"/>
            <a:ext cx="9550373" cy="5105672"/>
          </a:xfrm>
          <a:prstGeom prst="rect">
            <a:avLst/>
          </a:prstGeom>
          <a:noFill/>
          <a:ln w="50800">
            <a:noFill/>
            <a:miter lim="800000"/>
            <a:headEnd/>
            <a:tailEnd/>
          </a:ln>
          <a:effectLst/>
        </p:spPr>
        <p:txBody>
          <a:bodyPr wrap="square" lIns="120651" tIns="59267" rIns="120651" bIns="59267">
            <a:prstTxWarp prst="textNoShape">
              <a:avLst/>
            </a:prstTxWarp>
            <a:spAutoFit/>
          </a:bodyPr>
          <a:lstStyle/>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Start with a random initial placement with </a:t>
            </a:r>
            <a:r>
              <a:rPr lang="en-US" b="1" dirty="0" err="1">
                <a:solidFill>
                  <a:srgbClr val="0B4B8E"/>
                </a:solidFill>
                <a:latin typeface="Arial" panose="020B0604020202020204" pitchFamily="34" charset="0"/>
                <a:cs typeface="Arial" panose="020B0604020202020204" pitchFamily="34" charset="0"/>
              </a:rPr>
              <a:t>wirelength</a:t>
            </a:r>
            <a:r>
              <a:rPr lang="en-US" b="1" dirty="0">
                <a:solidFill>
                  <a:srgbClr val="0B4B8E"/>
                </a:solidFill>
                <a:latin typeface="Arial" panose="020B0604020202020204" pitchFamily="34" charset="0"/>
                <a:cs typeface="Arial" panose="020B0604020202020204" pitchFamily="34" charset="0"/>
              </a:rPr>
              <a:t> = ∑HPWL(net)</a:t>
            </a:r>
          </a:p>
          <a:p>
            <a:pPr>
              <a:tabLst>
                <a:tab pos="457189" algn="l"/>
                <a:tab pos="912261" algn="l"/>
                <a:tab pos="1369450" algn="l"/>
                <a:tab pos="1824521" algn="l"/>
              </a:tabLst>
            </a:pPr>
            <a:r>
              <a:rPr lang="en-US" b="1" dirty="0">
                <a:solidFill>
                  <a:srgbClr val="0B4B8E"/>
                </a:solidFill>
                <a:latin typeface="Arial" panose="020B0604020202020204" pitchFamily="34" charset="0"/>
                <a:cs typeface="Arial" panose="020B0604020202020204" pitchFamily="34" charset="0"/>
              </a:rPr>
              <a:t>T </a:t>
            </a:r>
            <a:r>
              <a:rPr lang="en-US" dirty="0">
                <a:solidFill>
                  <a:srgbClr val="000000"/>
                </a:solidFill>
                <a:latin typeface="Arial" panose="020B0604020202020204" pitchFamily="34" charset="0"/>
                <a:cs typeface="Arial" panose="020B0604020202020204" pitchFamily="34" charset="0"/>
              </a:rPr>
              <a:t>=</a:t>
            </a:r>
            <a:r>
              <a:rPr lang="en-US" b="1" dirty="0">
                <a:solidFill>
                  <a:srgbClr val="000000"/>
                </a:solidFill>
                <a:latin typeface="Arial" panose="020B0604020202020204" pitchFamily="34" charset="0"/>
                <a:cs typeface="Arial" panose="020B0604020202020204" pitchFamily="34" charset="0"/>
              </a:rPr>
              <a:t> temperature </a:t>
            </a:r>
            <a:r>
              <a:rPr lang="en-US" dirty="0">
                <a:solidFill>
                  <a:srgbClr val="000000"/>
                </a:solidFill>
                <a:latin typeface="Arial" panose="020B0604020202020204" pitchFamily="34" charset="0"/>
                <a:cs typeface="Arial" panose="020B0604020202020204" pitchFamily="34" charset="0"/>
              </a:rPr>
              <a:t>=</a:t>
            </a:r>
            <a:r>
              <a:rPr lang="en-US" b="1" dirty="0">
                <a:solidFill>
                  <a:srgbClr val="0B4B8E"/>
                </a:solidFill>
                <a:latin typeface="Arial" panose="020B0604020202020204" pitchFamily="34" charset="0"/>
                <a:cs typeface="Arial" panose="020B0604020202020204" pitchFamily="34" charset="0"/>
              </a:rPr>
              <a:t> </a:t>
            </a:r>
            <a:r>
              <a:rPr lang="en-US" b="1" dirty="0">
                <a:solidFill>
                  <a:srgbClr val="000000"/>
                </a:solidFill>
                <a:latin typeface="Arial" panose="020B0604020202020204" pitchFamily="34" charset="0"/>
                <a:cs typeface="Arial" panose="020B0604020202020204" pitchFamily="34" charset="0"/>
              </a:rPr>
              <a:t>hot</a:t>
            </a:r>
            <a:r>
              <a:rPr lang="en-US" dirty="0">
                <a:latin typeface="Arial" panose="020B0604020202020204" pitchFamily="34" charset="0"/>
                <a:cs typeface="Arial" panose="020B0604020202020204" pitchFamily="34" charset="0"/>
              </a:rPr>
              <a:t>;    </a:t>
            </a:r>
            <a:r>
              <a:rPr lang="en-US" b="1" dirty="0">
                <a:solidFill>
                  <a:srgbClr val="0B4B8E"/>
                </a:solidFill>
                <a:latin typeface="Arial" panose="020B0604020202020204" pitchFamily="34" charset="0"/>
                <a:cs typeface="Arial" panose="020B0604020202020204" pitchFamily="34" charset="0"/>
              </a:rPr>
              <a:t>frozen </a:t>
            </a:r>
            <a:r>
              <a:rPr lang="en-US" dirty="0">
                <a:solidFill>
                  <a:srgbClr val="000000"/>
                </a:solidFill>
                <a:latin typeface="Arial" panose="020B0604020202020204" pitchFamily="34" charset="0"/>
                <a:cs typeface="Arial" panose="020B0604020202020204" pitchFamily="34" charset="0"/>
              </a:rPr>
              <a:t>=</a:t>
            </a:r>
            <a:r>
              <a:rPr lang="en-US" b="1" dirty="0">
                <a:solidFill>
                  <a:srgbClr val="0B4B8E"/>
                </a:solidFill>
                <a:latin typeface="Arial" panose="020B0604020202020204" pitchFamily="34" charset="0"/>
                <a:cs typeface="Arial" panose="020B0604020202020204" pitchFamily="34" charset="0"/>
              </a:rPr>
              <a:t> </a:t>
            </a:r>
            <a:r>
              <a:rPr lang="en-US" b="1" dirty="0">
                <a:solidFill>
                  <a:srgbClr val="000000"/>
                </a:solidFill>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a:tabLst>
                <a:tab pos="457189" algn="l"/>
                <a:tab pos="912261" algn="l"/>
                <a:tab pos="1369450" algn="l"/>
                <a:tab pos="1824521" algn="l"/>
              </a:tabLst>
            </a:pPr>
            <a:r>
              <a:rPr lang="en-US" b="1" dirty="0">
                <a:latin typeface="Arial" panose="020B0604020202020204" pitchFamily="34" charset="0"/>
                <a:cs typeface="Arial" panose="020B0604020202020204" pitchFamily="34" charset="0"/>
              </a:rPr>
              <a:t>while</a:t>
            </a:r>
            <a:r>
              <a:rPr lang="en-US" dirty="0">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 ! </a:t>
            </a:r>
            <a:r>
              <a:rPr lang="en-US" b="1" dirty="0">
                <a:solidFill>
                  <a:srgbClr val="0B4B8E"/>
                </a:solidFill>
                <a:latin typeface="Arial" panose="020B0604020202020204" pitchFamily="34" charset="0"/>
                <a:cs typeface="Arial" panose="020B0604020202020204" pitchFamily="34" charset="0"/>
              </a:rPr>
              <a:t>frozen</a:t>
            </a:r>
            <a:r>
              <a:rPr lang="en-US" dirty="0">
                <a:solidFill>
                  <a:srgbClr val="0B4B8E"/>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for</a:t>
            </a:r>
            <a:r>
              <a:rPr lang="en-US" dirty="0">
                <a:latin typeface="Arial" panose="020B0604020202020204" pitchFamily="34" charset="0"/>
                <a:cs typeface="Arial" panose="020B0604020202020204" pitchFamily="34" charset="0"/>
              </a:rPr>
              <a:t> (</a:t>
            </a:r>
            <a:r>
              <a:rPr lang="en-US" b="1" dirty="0">
                <a:solidFill>
                  <a:srgbClr val="0B4B8E"/>
                </a:solidFill>
                <a:latin typeface="Arial" panose="020B0604020202020204" pitchFamily="34" charset="0"/>
                <a:cs typeface="Arial" panose="020B0604020202020204" pitchFamily="34" charset="0"/>
              </a:rPr>
              <a:t>s</a:t>
            </a:r>
            <a:r>
              <a:rPr lang="en-US" dirty="0">
                <a:solidFill>
                  <a:srgbClr val="000000"/>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a:t>
            </a:r>
            <a:r>
              <a:rPr lang="en-US" b="1" dirty="0">
                <a:solidFill>
                  <a:srgbClr val="0B4B8E"/>
                </a:solidFill>
                <a:latin typeface="Arial" panose="020B0604020202020204" pitchFamily="34" charset="0"/>
                <a:cs typeface="Arial" panose="020B0604020202020204" pitchFamily="34" charset="0"/>
              </a:rPr>
              <a:t>s</a:t>
            </a:r>
            <a:r>
              <a:rPr lang="en-US" dirty="0">
                <a:solidFill>
                  <a:srgbClr val="000000"/>
                </a:solidFill>
                <a:latin typeface="Arial" panose="020B0604020202020204" pitchFamily="34" charset="0"/>
                <a:cs typeface="Arial" panose="020B0604020202020204" pitchFamily="34" charset="0"/>
              </a:rPr>
              <a:t>&lt;</a:t>
            </a:r>
            <a:r>
              <a:rPr lang="en-US" b="1" dirty="0">
                <a:solidFill>
                  <a:srgbClr val="0B4B8E"/>
                </a:solidFill>
                <a:latin typeface="Arial" panose="020B0604020202020204" pitchFamily="34" charset="0"/>
                <a:cs typeface="Arial" panose="020B0604020202020204" pitchFamily="34" charset="0"/>
              </a:rPr>
              <a:t> </a:t>
            </a:r>
            <a:r>
              <a:rPr lang="en-US" b="1" dirty="0">
                <a:solidFill>
                  <a:srgbClr val="17254F"/>
                </a:solidFill>
                <a:latin typeface="Arial" panose="020B0604020202020204" pitchFamily="34" charset="0"/>
                <a:cs typeface="Arial" panose="020B0604020202020204" pitchFamily="34" charset="0"/>
              </a:rPr>
              <a:t>M* #gates in layout</a:t>
            </a:r>
            <a:r>
              <a:rPr lang="en-US" dirty="0">
                <a:latin typeface="Arial" panose="020B0604020202020204" pitchFamily="34" charset="0"/>
                <a:cs typeface="Arial" panose="020B0604020202020204" pitchFamily="34" charset="0"/>
              </a:rPr>
              <a:t>;  </a:t>
            </a:r>
            <a:r>
              <a:rPr lang="en-US" b="1" dirty="0">
                <a:solidFill>
                  <a:srgbClr val="0B4B8E"/>
                </a:solidFill>
                <a:latin typeface="Arial" panose="020B0604020202020204" pitchFamily="34" charset="0"/>
                <a:cs typeface="Arial" panose="020B0604020202020204" pitchFamily="34" charset="0"/>
              </a:rPr>
              <a:t>s</a:t>
            </a:r>
            <a:r>
              <a:rPr lang="en-US" b="1" dirty="0">
                <a:solidFill>
                  <a:srgbClr val="00000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i="1" dirty="0">
                <a:solidFill>
                  <a:srgbClr val="800000"/>
                </a:solidFill>
                <a:latin typeface="Arial" panose="020B0604020202020204" pitchFamily="34" charset="0"/>
                <a:cs typeface="Arial" panose="020B0604020202020204" pitchFamily="34" charset="0"/>
              </a:rPr>
              <a:t> // M is how many swaps-per-gate</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Swap 2 random gates </a:t>
            </a:r>
            <a:r>
              <a:rPr lang="en-US" b="1" dirty="0" err="1">
                <a:solidFill>
                  <a:srgbClr val="0B4B8E"/>
                </a:solidFill>
                <a:latin typeface="Arial" panose="020B0604020202020204" pitchFamily="34" charset="0"/>
                <a:cs typeface="Arial" panose="020B0604020202020204" pitchFamily="34" charset="0"/>
              </a:rPr>
              <a:t>Gi</a:t>
            </a:r>
            <a:r>
              <a:rPr lang="en-US" dirty="0">
                <a:solidFill>
                  <a:srgbClr val="0B4B8E"/>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 </a:t>
            </a:r>
            <a:r>
              <a:rPr lang="en-US" b="1" dirty="0" err="1">
                <a:solidFill>
                  <a:srgbClr val="0B4B8E"/>
                </a:solidFill>
                <a:latin typeface="Arial" panose="020B0604020202020204" pitchFamily="34" charset="0"/>
                <a:cs typeface="Arial" panose="020B0604020202020204" pitchFamily="34" charset="0"/>
              </a:rPr>
              <a:t>Gj</a:t>
            </a:r>
            <a:r>
              <a:rPr lang="en-US" b="1" dirty="0">
                <a:solidFill>
                  <a:srgbClr val="0B4B8E"/>
                </a:solidFill>
                <a:latin typeface="Arial" panose="020B0604020202020204" pitchFamily="34" charset="0"/>
                <a:cs typeface="Arial" panose="020B0604020202020204" pitchFamily="34" charset="0"/>
              </a:rPr>
              <a:t> </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Compute </a:t>
            </a:r>
            <a:r>
              <a:rPr lang="en-US" b="1" dirty="0">
                <a:solidFill>
                  <a:srgbClr val="0B4B8E"/>
                </a:solidFill>
                <a:latin typeface="Arial" panose="020B0604020202020204" pitchFamily="34" charset="0"/>
                <a:cs typeface="Arial" panose="020B0604020202020204" pitchFamily="34" charset="0"/>
              </a:rPr>
              <a:t>∆L</a:t>
            </a:r>
            <a:r>
              <a:rPr lang="en-US" dirty="0">
                <a:latin typeface="Arial" panose="020B0604020202020204" pitchFamily="34" charset="0"/>
                <a:cs typeface="Arial" panose="020B0604020202020204" pitchFamily="34" charset="0"/>
              </a:rPr>
              <a:t> = [</a:t>
            </a:r>
            <a:r>
              <a:rPr lang="en-US" b="1" dirty="0">
                <a:solidFill>
                  <a:srgbClr val="0B4B8E"/>
                </a:solidFill>
                <a:latin typeface="Arial" panose="020B0604020202020204" pitchFamily="34" charset="0"/>
                <a:cs typeface="Arial" panose="020B0604020202020204" pitchFamily="34" charset="0"/>
              </a:rPr>
              <a:t>∑HPWL(net)</a:t>
            </a:r>
            <a:r>
              <a:rPr lang="en-US" dirty="0">
                <a:latin typeface="Arial" panose="020B0604020202020204" pitchFamily="34" charset="0"/>
                <a:cs typeface="Arial" panose="020B0604020202020204" pitchFamily="34" charset="0"/>
              </a:rPr>
              <a:t> before swap] - [</a:t>
            </a:r>
            <a:r>
              <a:rPr lang="en-US" b="1" dirty="0">
                <a:solidFill>
                  <a:srgbClr val="0B4B8E"/>
                </a:solidFill>
                <a:latin typeface="Arial" panose="020B0604020202020204" pitchFamily="34" charset="0"/>
                <a:cs typeface="Arial" panose="020B0604020202020204" pitchFamily="34" charset="0"/>
              </a:rPr>
              <a:t>∑HPWL(net)</a:t>
            </a:r>
            <a:r>
              <a:rPr lang="en-US" dirty="0">
                <a:latin typeface="Arial" panose="020B0604020202020204" pitchFamily="34" charset="0"/>
                <a:cs typeface="Arial" panose="020B0604020202020204" pitchFamily="34" charset="0"/>
              </a:rPr>
              <a:t> after swap]</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a:t>
            </a:r>
            <a:r>
              <a:rPr lang="en-US" b="1" dirty="0">
                <a:solidFill>
                  <a:srgbClr val="0B4B8E"/>
                </a:solidFill>
                <a:latin typeface="Arial" panose="020B0604020202020204" pitchFamily="34" charset="0"/>
                <a:cs typeface="Arial" panose="020B0604020202020204" pitchFamily="34" charset="0"/>
              </a:rPr>
              <a:t>∆L</a:t>
            </a:r>
            <a:r>
              <a:rPr lang="en-US" dirty="0">
                <a:latin typeface="Arial" panose="020B0604020202020204" pitchFamily="34" charset="0"/>
                <a:cs typeface="Arial" panose="020B0604020202020204" pitchFamily="34" charset="0"/>
              </a:rPr>
              <a:t> &lt; </a:t>
            </a:r>
            <a:r>
              <a:rPr lang="en-US" b="1" dirty="0">
                <a:solidFill>
                  <a:srgbClr val="0B4B8E"/>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 )</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then</a:t>
            </a:r>
            <a:r>
              <a:rPr lang="en-US" dirty="0">
                <a:latin typeface="Arial" panose="020B0604020202020204" pitchFamily="34" charset="0"/>
                <a:cs typeface="Arial" panose="020B0604020202020204" pitchFamily="34" charset="0"/>
              </a:rPr>
              <a:t>   accept this swap  </a:t>
            </a:r>
            <a:r>
              <a:rPr lang="en-US" dirty="0">
                <a:solidFill>
                  <a:srgbClr val="800000"/>
                </a:solidFill>
                <a:latin typeface="Arial" panose="020B0604020202020204" pitchFamily="34" charset="0"/>
                <a:cs typeface="Arial" panose="020B0604020202020204" pitchFamily="34" charset="0"/>
              </a:rPr>
              <a:t>//</a:t>
            </a:r>
            <a:r>
              <a:rPr lang="en-US" i="1" dirty="0">
                <a:solidFill>
                  <a:srgbClr val="800000"/>
                </a:solidFill>
                <a:latin typeface="Arial" panose="020B0604020202020204" pitchFamily="34" charset="0"/>
                <a:cs typeface="Arial" panose="020B0604020202020204" pitchFamily="34" charset="0"/>
              </a:rPr>
              <a:t>this is a new, </a:t>
            </a:r>
            <a:r>
              <a:rPr lang="en-US" b="1" i="1" dirty="0">
                <a:solidFill>
                  <a:srgbClr val="800000"/>
                </a:solidFill>
                <a:latin typeface="Arial" panose="020B0604020202020204" pitchFamily="34" charset="0"/>
                <a:cs typeface="Arial" panose="020B0604020202020204" pitchFamily="34" charset="0"/>
              </a:rPr>
              <a:t>better</a:t>
            </a:r>
            <a:r>
              <a:rPr lang="en-US" i="1" dirty="0">
                <a:solidFill>
                  <a:srgbClr val="800000"/>
                </a:solidFill>
                <a:latin typeface="Arial" panose="020B0604020202020204" pitchFamily="34" charset="0"/>
                <a:cs typeface="Arial" panose="020B0604020202020204" pitchFamily="34" charset="0"/>
              </a:rPr>
              <a:t> placement</a:t>
            </a:r>
            <a:r>
              <a:rPr lang="en-US" dirty="0">
                <a:latin typeface="Arial" panose="020B0604020202020204" pitchFamily="34" charset="0"/>
                <a:cs typeface="Arial" panose="020B0604020202020204" pitchFamily="34" charset="0"/>
              </a:rPr>
              <a:t>		</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else</a:t>
            </a:r>
            <a:r>
              <a:rPr lang="en-US" dirty="0">
                <a:latin typeface="Arial" panose="020B0604020202020204" pitchFamily="34" charset="0"/>
                <a:cs typeface="Arial" panose="020B0604020202020204" pitchFamily="34" charset="0"/>
              </a:rPr>
              <a:t>   {</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uniform_random</a:t>
            </a:r>
            <a:r>
              <a:rPr lang="en-US" dirty="0">
                <a:latin typeface="Arial" panose="020B0604020202020204" pitchFamily="34" charset="0"/>
                <a:cs typeface="Arial" panose="020B0604020202020204" pitchFamily="34" charset="0"/>
              </a:rPr>
              <a:t>() &lt; </a:t>
            </a:r>
            <a:r>
              <a:rPr lang="en-US" b="1" dirty="0" err="1">
                <a:latin typeface="Arial" panose="020B0604020202020204" pitchFamily="34" charset="0"/>
                <a:cs typeface="Arial" panose="020B0604020202020204" pitchFamily="34" charset="0"/>
              </a:rPr>
              <a:t>exp</a:t>
            </a:r>
            <a:r>
              <a:rPr lang="en-US" dirty="0">
                <a:latin typeface="Arial" panose="020B0604020202020204" pitchFamily="34" charset="0"/>
                <a:cs typeface="Arial" panose="020B0604020202020204" pitchFamily="34" charset="0"/>
              </a:rPr>
              <a:t>( </a:t>
            </a:r>
            <a:r>
              <a:rPr lang="en-US" b="1" dirty="0">
                <a:solidFill>
                  <a:srgbClr val="0B4B8E"/>
                </a:solidFill>
                <a:latin typeface="Arial" panose="020B0604020202020204" pitchFamily="34" charset="0"/>
                <a:cs typeface="Arial" panose="020B0604020202020204" pitchFamily="34" charset="0"/>
              </a:rPr>
              <a:t>-∆L/T</a:t>
            </a:r>
            <a:r>
              <a:rPr lang="en-US" dirty="0">
                <a:solidFill>
                  <a:prstClr val="black"/>
                </a:solidFill>
                <a:latin typeface="Arial" panose="020B0604020202020204" pitchFamily="34" charset="0"/>
                <a:cs typeface="Arial" panose="020B0604020202020204" pitchFamily="34" charset="0"/>
              </a:rPr>
              <a:t> ) )</a:t>
            </a:r>
          </a:p>
          <a:p>
            <a:pPr>
              <a:tabLst>
                <a:tab pos="457189" algn="l"/>
                <a:tab pos="912261" algn="l"/>
                <a:tab pos="1369450" algn="l"/>
                <a:tab pos="1824521" algn="l"/>
              </a:tabLst>
            </a:pPr>
            <a:r>
              <a:rPr lang="en-US" dirty="0">
                <a:solidFill>
                  <a:prstClr val="black"/>
                </a:solidFill>
                <a:latin typeface="Arial" panose="020B0604020202020204" pitchFamily="34" charset="0"/>
                <a:cs typeface="Arial" panose="020B0604020202020204" pitchFamily="34" charset="0"/>
              </a:rPr>
              <a:t>			</a:t>
            </a:r>
            <a:r>
              <a:rPr lang="en-US" b="1" dirty="0">
                <a:solidFill>
                  <a:prstClr val="black"/>
                </a:solidFill>
                <a:latin typeface="Arial" panose="020B0604020202020204" pitchFamily="34" charset="0"/>
                <a:cs typeface="Arial" panose="020B0604020202020204" pitchFamily="34" charset="0"/>
              </a:rPr>
              <a:t>then</a:t>
            </a:r>
            <a:r>
              <a:rPr lang="en-US" dirty="0">
                <a:solidFill>
                  <a:prstClr val="black"/>
                </a:solidFill>
                <a:latin typeface="Arial" panose="020B0604020202020204" pitchFamily="34" charset="0"/>
                <a:cs typeface="Arial" panose="020B0604020202020204" pitchFamily="34" charset="0"/>
              </a:rPr>
              <a:t>   accept this ‘uphill’ swap </a:t>
            </a:r>
            <a:r>
              <a:rPr lang="en-US" dirty="0">
                <a:solidFill>
                  <a:srgbClr val="800000"/>
                </a:solidFill>
                <a:latin typeface="Arial" panose="020B0604020202020204" pitchFamily="34" charset="0"/>
                <a:cs typeface="Arial" panose="020B0604020202020204" pitchFamily="34" charset="0"/>
              </a:rPr>
              <a:t>//</a:t>
            </a:r>
            <a:r>
              <a:rPr lang="en-US" i="1" dirty="0">
                <a:solidFill>
                  <a:srgbClr val="800000"/>
                </a:solidFill>
                <a:latin typeface="Arial" panose="020B0604020202020204" pitchFamily="34" charset="0"/>
                <a:cs typeface="Arial" panose="020B0604020202020204" pitchFamily="34" charset="0"/>
              </a:rPr>
              <a:t>this is a new, </a:t>
            </a:r>
            <a:r>
              <a:rPr lang="en-US" b="1" i="1" dirty="0">
                <a:solidFill>
                  <a:srgbClr val="800000"/>
                </a:solidFill>
                <a:latin typeface="Arial" panose="020B0604020202020204" pitchFamily="34" charset="0"/>
                <a:cs typeface="Arial" panose="020B0604020202020204" pitchFamily="34" charset="0"/>
              </a:rPr>
              <a:t>worse</a:t>
            </a:r>
            <a:r>
              <a:rPr lang="en-US" i="1" dirty="0">
                <a:solidFill>
                  <a:srgbClr val="800000"/>
                </a:solidFill>
                <a:latin typeface="Arial" panose="020B0604020202020204" pitchFamily="34" charset="0"/>
                <a:cs typeface="Arial" panose="020B0604020202020204" pitchFamily="34" charset="0"/>
              </a:rPr>
              <a:t> placement</a:t>
            </a:r>
            <a:endParaRPr lang="en-US" dirty="0">
              <a:solidFill>
                <a:prstClr val="black"/>
              </a:solidFill>
              <a:latin typeface="Arial" panose="020B0604020202020204" pitchFamily="34" charset="0"/>
              <a:cs typeface="Arial" panose="020B0604020202020204" pitchFamily="34" charset="0"/>
            </a:endParaRPr>
          </a:p>
          <a:p>
            <a:pPr>
              <a:tabLst>
                <a:tab pos="457189" algn="l"/>
                <a:tab pos="912261" algn="l"/>
                <a:tab pos="1369450" algn="l"/>
                <a:tab pos="1824521" algn="l"/>
              </a:tabLst>
            </a:pPr>
            <a:r>
              <a:rPr lang="en-US" dirty="0">
                <a:solidFill>
                  <a:prstClr val="black"/>
                </a:solidFill>
                <a:latin typeface="Arial" panose="020B0604020202020204" pitchFamily="34" charset="0"/>
                <a:cs typeface="Arial" panose="020B0604020202020204" pitchFamily="34" charset="0"/>
              </a:rPr>
              <a:t>			</a:t>
            </a:r>
            <a:r>
              <a:rPr lang="en-US" b="1" dirty="0">
                <a:solidFill>
                  <a:prstClr val="black"/>
                </a:solidFill>
                <a:latin typeface="Arial" panose="020B0604020202020204" pitchFamily="34" charset="0"/>
                <a:cs typeface="Arial" panose="020B0604020202020204" pitchFamily="34" charset="0"/>
              </a:rPr>
              <a:t>else</a:t>
            </a:r>
            <a:r>
              <a:rPr lang="en-US" dirty="0">
                <a:solidFill>
                  <a:prstClr val="black"/>
                </a:solidFill>
                <a:latin typeface="Arial" panose="020B0604020202020204" pitchFamily="34" charset="0"/>
                <a:cs typeface="Arial" panose="020B0604020202020204" pitchFamily="34" charset="0"/>
              </a:rPr>
              <a:t>   undo this ‘uphill’ swap</a:t>
            </a:r>
            <a:endParaRPr lang="en-US" dirty="0">
              <a:latin typeface="Arial" panose="020B0604020202020204" pitchFamily="34" charset="0"/>
              <a:cs typeface="Arial" panose="020B0604020202020204" pitchFamily="34" charset="0"/>
            </a:endParaRP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 </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a:t>
            </a:r>
            <a:r>
              <a:rPr lang="en-US" b="1" dirty="0">
                <a:solidFill>
                  <a:srgbClr val="0B4B8E"/>
                </a:solidFill>
                <a:latin typeface="Arial" panose="020B0604020202020204" pitchFamily="34" charset="0"/>
                <a:cs typeface="Arial" panose="020B0604020202020204" pitchFamily="34" charset="0"/>
              </a:rPr>
              <a:t>∑HPWL(net)</a:t>
            </a:r>
            <a:r>
              <a:rPr lang="en-US" dirty="0">
                <a:latin typeface="Arial" panose="020B0604020202020204" pitchFamily="34" charset="0"/>
                <a:cs typeface="Arial" panose="020B0604020202020204" pitchFamily="34" charset="0"/>
              </a:rPr>
              <a:t> still decreasing over the last few temperatures)</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then</a:t>
            </a:r>
            <a:r>
              <a:rPr lang="en-US" dirty="0">
                <a:latin typeface="Arial" panose="020B0604020202020204" pitchFamily="34" charset="0"/>
                <a:cs typeface="Arial" panose="020B0604020202020204" pitchFamily="34" charset="0"/>
              </a:rPr>
              <a:t> </a:t>
            </a:r>
            <a:r>
              <a:rPr lang="en-US" b="1" dirty="0">
                <a:solidFill>
                  <a:srgbClr val="0B4B8E"/>
                </a:solidFill>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 0.9 * </a:t>
            </a:r>
            <a:r>
              <a:rPr lang="en-US" b="1" dirty="0">
                <a:solidFill>
                  <a:srgbClr val="0B4B8E"/>
                </a:solidFill>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a:t>
            </a:r>
            <a:r>
              <a:rPr lang="en-US" i="1" dirty="0">
                <a:solidFill>
                  <a:srgbClr val="800000"/>
                </a:solidFill>
                <a:latin typeface="Arial" panose="020B0604020202020204" pitchFamily="34" charset="0"/>
                <a:cs typeface="Arial" panose="020B0604020202020204" pitchFamily="34" charset="0"/>
              </a:rPr>
              <a:t>// cool the temperature; do more gate swaps</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else</a:t>
            </a:r>
            <a:r>
              <a:rPr lang="en-US" dirty="0">
                <a:latin typeface="Arial" panose="020B0604020202020204" pitchFamily="34" charset="0"/>
                <a:cs typeface="Arial" panose="020B0604020202020204" pitchFamily="34" charset="0"/>
              </a:rPr>
              <a:t>  frozen = true</a:t>
            </a:r>
          </a:p>
          <a:p>
            <a:pPr>
              <a:tabLst>
                <a:tab pos="457189" algn="l"/>
                <a:tab pos="912261" algn="l"/>
                <a:tab pos="1369450" algn="l"/>
                <a:tab pos="1824521" algn="l"/>
              </a:tabLst>
            </a:pPr>
            <a:r>
              <a:rPr lang="en-US" dirty="0">
                <a:latin typeface="Arial" panose="020B0604020202020204" pitchFamily="34" charset="0"/>
                <a:cs typeface="Arial" panose="020B0604020202020204" pitchFamily="34" charset="0"/>
              </a:rPr>
              <a:t>}</a:t>
            </a:r>
          </a:p>
          <a:p>
            <a:pPr>
              <a:tabLst>
                <a:tab pos="457189" algn="l"/>
                <a:tab pos="912261" algn="l"/>
                <a:tab pos="1369450" algn="l"/>
                <a:tab pos="1824521" algn="l"/>
              </a:tabLst>
            </a:pPr>
            <a:r>
              <a:rPr lang="en-US" b="1" dirty="0">
                <a:latin typeface="Arial" panose="020B0604020202020204" pitchFamily="34" charset="0"/>
                <a:cs typeface="Arial" panose="020B0604020202020204" pitchFamily="34" charset="0"/>
              </a:rPr>
              <a:t>return</a:t>
            </a:r>
            <a:r>
              <a:rPr lang="en-US" dirty="0">
                <a:latin typeface="Arial" panose="020B0604020202020204" pitchFamily="34" charset="0"/>
                <a:cs typeface="Arial" panose="020B0604020202020204" pitchFamily="34" charset="0"/>
              </a:rPr>
              <a:t> (final placement as best solution)</a:t>
            </a:r>
          </a:p>
        </p:txBody>
      </p:sp>
      <p:sp>
        <p:nvSpPr>
          <p:cNvPr id="6" name="Rectangular Callout 5">
            <a:extLst>
              <a:ext uri="{FF2B5EF4-FFF2-40B4-BE49-F238E27FC236}">
                <a16:creationId xmlns:a16="http://schemas.microsoft.com/office/drawing/2014/main" id="{F47A700E-1EF1-567D-EED8-47E78F997B50}"/>
              </a:ext>
            </a:extLst>
          </p:cNvPr>
          <p:cNvSpPr/>
          <p:nvPr/>
        </p:nvSpPr>
        <p:spPr bwMode="auto">
          <a:xfrm>
            <a:off x="8991601" y="3325833"/>
            <a:ext cx="2362200" cy="824759"/>
          </a:xfrm>
          <a:prstGeom prst="wedgeRectCallout">
            <a:avLst>
              <a:gd name="adj1" fmla="val -155699"/>
              <a:gd name="adj2" fmla="val 54739"/>
            </a:avLst>
          </a:prstGeom>
          <a:solidFill>
            <a:srgbClr val="80000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chemeClr val="bg1"/>
                </a:solidFill>
                <a:latin typeface="+mj-lt"/>
              </a:rPr>
              <a:t>New:  Probabilistic swap accept</a:t>
            </a:r>
          </a:p>
        </p:txBody>
      </p:sp>
      <p:sp>
        <p:nvSpPr>
          <p:cNvPr id="7" name="Rectangular Callout 6">
            <a:extLst>
              <a:ext uri="{FF2B5EF4-FFF2-40B4-BE49-F238E27FC236}">
                <a16:creationId xmlns:a16="http://schemas.microsoft.com/office/drawing/2014/main" id="{B9E9AD19-2767-BAD1-2557-DC443A9B3FBD}"/>
              </a:ext>
            </a:extLst>
          </p:cNvPr>
          <p:cNvSpPr/>
          <p:nvPr/>
        </p:nvSpPr>
        <p:spPr bwMode="auto">
          <a:xfrm>
            <a:off x="8044543" y="1397431"/>
            <a:ext cx="3292351" cy="888019"/>
          </a:xfrm>
          <a:prstGeom prst="wedgeRectCallout">
            <a:avLst>
              <a:gd name="adj1" fmla="val -63442"/>
              <a:gd name="adj2" fmla="val 55385"/>
            </a:avLst>
          </a:prstGeom>
          <a:solidFill>
            <a:srgbClr val="80000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chemeClr val="bg1"/>
                </a:solidFill>
                <a:latin typeface="+mj-lt"/>
              </a:rPr>
              <a:t>Annealing temperature cooling “outer loop”</a:t>
            </a:r>
          </a:p>
        </p:txBody>
      </p:sp>
    </p:spTree>
    <p:extLst>
      <p:ext uri="{BB962C8B-B14F-4D97-AF65-F5344CB8AC3E}">
        <p14:creationId xmlns:p14="http://schemas.microsoft.com/office/powerpoint/2010/main" val="75854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432F-5A97-F98A-8B4B-4C5F5CC7620B}"/>
              </a:ext>
            </a:extLst>
          </p:cNvPr>
          <p:cNvSpPr>
            <a:spLocks noGrp="1"/>
          </p:cNvSpPr>
          <p:nvPr>
            <p:ph type="title"/>
          </p:nvPr>
        </p:nvSpPr>
        <p:spPr/>
        <p:txBody>
          <a:bodyPr/>
          <a:lstStyle/>
          <a:p>
            <a:r>
              <a:rPr lang="en-US" dirty="0"/>
              <a:t>Neighboring Solutions</a:t>
            </a:r>
          </a:p>
        </p:txBody>
      </p:sp>
      <p:sp>
        <p:nvSpPr>
          <p:cNvPr id="4" name="Text Box 4">
            <a:extLst>
              <a:ext uri="{FF2B5EF4-FFF2-40B4-BE49-F238E27FC236}">
                <a16:creationId xmlns:a16="http://schemas.microsoft.com/office/drawing/2014/main" id="{34A3243A-87A4-1647-51EC-21B7C0851B26}"/>
              </a:ext>
            </a:extLst>
          </p:cNvPr>
          <p:cNvSpPr txBox="1">
            <a:spLocks noChangeArrowheads="1"/>
          </p:cNvSpPr>
          <p:nvPr/>
        </p:nvSpPr>
        <p:spPr bwMode="auto">
          <a:xfrm>
            <a:off x="940750" y="4135925"/>
            <a:ext cx="65064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3225" indent="-403225">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TW" sz="1800" b="1" dirty="0">
                <a:ea typeface="新細明體" panose="02020500000000000000" pitchFamily="18" charset="-120"/>
              </a:rPr>
              <a:t>M3: Change the orientation of a macro, if any</a:t>
            </a:r>
          </a:p>
        </p:txBody>
      </p:sp>
      <p:sp>
        <p:nvSpPr>
          <p:cNvPr id="5" name="Rectangle 5">
            <a:extLst>
              <a:ext uri="{FF2B5EF4-FFF2-40B4-BE49-F238E27FC236}">
                <a16:creationId xmlns:a16="http://schemas.microsoft.com/office/drawing/2014/main" id="{5A9AC25F-04B6-6831-D060-6A03BD92F162}"/>
              </a:ext>
            </a:extLst>
          </p:cNvPr>
          <p:cNvSpPr>
            <a:spLocks noChangeArrowheads="1"/>
          </p:cNvSpPr>
          <p:nvPr/>
        </p:nvSpPr>
        <p:spPr bwMode="auto">
          <a:xfrm>
            <a:off x="2063709" y="4888265"/>
            <a:ext cx="231963" cy="51777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Rectangle 6">
            <a:extLst>
              <a:ext uri="{FF2B5EF4-FFF2-40B4-BE49-F238E27FC236}">
                <a16:creationId xmlns:a16="http://schemas.microsoft.com/office/drawing/2014/main" id="{57A2A93A-4F0D-B2BF-C762-25BC22435BB7}"/>
              </a:ext>
            </a:extLst>
          </p:cNvPr>
          <p:cNvSpPr>
            <a:spLocks noChangeArrowheads="1"/>
          </p:cNvSpPr>
          <p:nvPr/>
        </p:nvSpPr>
        <p:spPr bwMode="auto">
          <a:xfrm>
            <a:off x="2063709" y="5230108"/>
            <a:ext cx="231963" cy="51777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Rectangle 7" descr="Light upward diagonal">
            <a:extLst>
              <a:ext uri="{FF2B5EF4-FFF2-40B4-BE49-F238E27FC236}">
                <a16:creationId xmlns:a16="http://schemas.microsoft.com/office/drawing/2014/main" id="{A023CD81-73F7-C4EA-F443-DBB4551B93A2}"/>
              </a:ext>
            </a:extLst>
          </p:cNvPr>
          <p:cNvSpPr>
            <a:spLocks noChangeArrowheads="1"/>
          </p:cNvSpPr>
          <p:nvPr/>
        </p:nvSpPr>
        <p:spPr bwMode="auto">
          <a:xfrm>
            <a:off x="2924853" y="5230108"/>
            <a:ext cx="231963" cy="517773"/>
          </a:xfrm>
          <a:prstGeom prst="rect">
            <a:avLst/>
          </a:prstGeom>
          <a:noFill/>
          <a:ln w="2857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Rectangle 8">
            <a:extLst>
              <a:ext uri="{FF2B5EF4-FFF2-40B4-BE49-F238E27FC236}">
                <a16:creationId xmlns:a16="http://schemas.microsoft.com/office/drawing/2014/main" id="{FF45EAD2-885B-338C-9872-81CDFA809D29}"/>
              </a:ext>
            </a:extLst>
          </p:cNvPr>
          <p:cNvSpPr>
            <a:spLocks noChangeArrowheads="1"/>
          </p:cNvSpPr>
          <p:nvPr/>
        </p:nvSpPr>
        <p:spPr bwMode="auto">
          <a:xfrm>
            <a:off x="2063709" y="5571951"/>
            <a:ext cx="231963" cy="51777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Line 9">
            <a:extLst>
              <a:ext uri="{FF2B5EF4-FFF2-40B4-BE49-F238E27FC236}">
                <a16:creationId xmlns:a16="http://schemas.microsoft.com/office/drawing/2014/main" id="{B0D187A2-DDA4-B0F6-01CB-5B230078E3C5}"/>
              </a:ext>
            </a:extLst>
          </p:cNvPr>
          <p:cNvSpPr>
            <a:spLocks noChangeShapeType="1"/>
          </p:cNvSpPr>
          <p:nvPr/>
        </p:nvSpPr>
        <p:spPr bwMode="auto">
          <a:xfrm>
            <a:off x="3211900" y="5745375"/>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 name="Oval 10">
            <a:extLst>
              <a:ext uri="{FF2B5EF4-FFF2-40B4-BE49-F238E27FC236}">
                <a16:creationId xmlns:a16="http://schemas.microsoft.com/office/drawing/2014/main" id="{6FB3C9DF-A71B-F2D7-FFE9-3A49FEB05B76}"/>
              </a:ext>
            </a:extLst>
          </p:cNvPr>
          <p:cNvSpPr>
            <a:spLocks noChangeArrowheads="1"/>
          </p:cNvSpPr>
          <p:nvPr/>
        </p:nvSpPr>
        <p:spPr bwMode="auto">
          <a:xfrm>
            <a:off x="2255073" y="4740376"/>
            <a:ext cx="1052509" cy="728086"/>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CA9C98BA-55E0-A80E-ABD1-FD8F82F20C27}"/>
              </a:ext>
            </a:extLst>
          </p:cNvPr>
          <p:cNvSpPr>
            <a:spLocks noChangeArrowheads="1"/>
          </p:cNvSpPr>
          <p:nvPr/>
        </p:nvSpPr>
        <p:spPr bwMode="auto">
          <a:xfrm>
            <a:off x="2542121" y="5466793"/>
            <a:ext cx="861144" cy="728086"/>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2" name="Line 12">
            <a:extLst>
              <a:ext uri="{FF2B5EF4-FFF2-40B4-BE49-F238E27FC236}">
                <a16:creationId xmlns:a16="http://schemas.microsoft.com/office/drawing/2014/main" id="{5992CD39-0C19-E78F-65E8-0B492BFAB3A3}"/>
              </a:ext>
            </a:extLst>
          </p:cNvPr>
          <p:cNvSpPr>
            <a:spLocks noChangeShapeType="1"/>
          </p:cNvSpPr>
          <p:nvPr/>
        </p:nvSpPr>
        <p:spPr bwMode="auto">
          <a:xfrm>
            <a:off x="2350756" y="5061688"/>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 name="Line 13">
            <a:extLst>
              <a:ext uri="{FF2B5EF4-FFF2-40B4-BE49-F238E27FC236}">
                <a16:creationId xmlns:a16="http://schemas.microsoft.com/office/drawing/2014/main" id="{79EFBCE1-6749-E250-5004-73531CC9B1CD}"/>
              </a:ext>
            </a:extLst>
          </p:cNvPr>
          <p:cNvSpPr>
            <a:spLocks noChangeShapeType="1"/>
          </p:cNvSpPr>
          <p:nvPr/>
        </p:nvSpPr>
        <p:spPr bwMode="auto">
          <a:xfrm>
            <a:off x="3211900" y="5061688"/>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4" name="Line 14">
            <a:extLst>
              <a:ext uri="{FF2B5EF4-FFF2-40B4-BE49-F238E27FC236}">
                <a16:creationId xmlns:a16="http://schemas.microsoft.com/office/drawing/2014/main" id="{0CD9BF4E-E213-2C0F-A86D-49AC7BA1DC17}"/>
              </a:ext>
            </a:extLst>
          </p:cNvPr>
          <p:cNvSpPr>
            <a:spLocks noChangeShapeType="1"/>
          </p:cNvSpPr>
          <p:nvPr/>
        </p:nvSpPr>
        <p:spPr bwMode="auto">
          <a:xfrm>
            <a:off x="3403265" y="5061688"/>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5" name="Line 15">
            <a:extLst>
              <a:ext uri="{FF2B5EF4-FFF2-40B4-BE49-F238E27FC236}">
                <a16:creationId xmlns:a16="http://schemas.microsoft.com/office/drawing/2014/main" id="{6919DECF-16AF-3CE2-00B1-3FCEDD47F832}"/>
              </a:ext>
            </a:extLst>
          </p:cNvPr>
          <p:cNvSpPr>
            <a:spLocks noChangeShapeType="1"/>
          </p:cNvSpPr>
          <p:nvPr/>
        </p:nvSpPr>
        <p:spPr bwMode="auto">
          <a:xfrm>
            <a:off x="2542121" y="5403532"/>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 name="Line 16">
            <a:extLst>
              <a:ext uri="{FF2B5EF4-FFF2-40B4-BE49-F238E27FC236}">
                <a16:creationId xmlns:a16="http://schemas.microsoft.com/office/drawing/2014/main" id="{ACE6C7B1-8A1A-40F7-7B05-1AC7D1D7EAB4}"/>
              </a:ext>
            </a:extLst>
          </p:cNvPr>
          <p:cNvSpPr>
            <a:spLocks noChangeShapeType="1"/>
          </p:cNvSpPr>
          <p:nvPr/>
        </p:nvSpPr>
        <p:spPr bwMode="auto">
          <a:xfrm>
            <a:off x="2637804" y="5745375"/>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Line 17">
            <a:extLst>
              <a:ext uri="{FF2B5EF4-FFF2-40B4-BE49-F238E27FC236}">
                <a16:creationId xmlns:a16="http://schemas.microsoft.com/office/drawing/2014/main" id="{BA676D08-26F8-C787-62AD-D4524751512C}"/>
              </a:ext>
            </a:extLst>
          </p:cNvPr>
          <p:cNvSpPr>
            <a:spLocks noChangeShapeType="1"/>
          </p:cNvSpPr>
          <p:nvPr/>
        </p:nvSpPr>
        <p:spPr bwMode="auto">
          <a:xfrm>
            <a:off x="2350756" y="5745375"/>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8" name="Text Box 18">
            <a:extLst>
              <a:ext uri="{FF2B5EF4-FFF2-40B4-BE49-F238E27FC236}">
                <a16:creationId xmlns:a16="http://schemas.microsoft.com/office/drawing/2014/main" id="{E7F3E864-8059-0358-A277-DCCAFEFF351F}"/>
              </a:ext>
            </a:extLst>
          </p:cNvPr>
          <p:cNvSpPr txBox="1">
            <a:spLocks noChangeArrowheads="1"/>
          </p:cNvSpPr>
          <p:nvPr/>
        </p:nvSpPr>
        <p:spPr bwMode="auto">
          <a:xfrm>
            <a:off x="2446439" y="4994032"/>
            <a:ext cx="765461" cy="308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1200" b="1">
                <a:ea typeface="新細明體" panose="02020500000000000000" pitchFamily="18" charset="-120"/>
              </a:rPr>
              <a:t>1      2</a:t>
            </a:r>
          </a:p>
        </p:txBody>
      </p:sp>
      <p:sp>
        <p:nvSpPr>
          <p:cNvPr id="19" name="Text Box 19">
            <a:extLst>
              <a:ext uri="{FF2B5EF4-FFF2-40B4-BE49-F238E27FC236}">
                <a16:creationId xmlns:a16="http://schemas.microsoft.com/office/drawing/2014/main" id="{2AC4FCBA-3696-FA9D-B7DC-8E7A3B9A1275}"/>
              </a:ext>
            </a:extLst>
          </p:cNvPr>
          <p:cNvSpPr txBox="1">
            <a:spLocks noChangeArrowheads="1"/>
          </p:cNvSpPr>
          <p:nvPr/>
        </p:nvSpPr>
        <p:spPr bwMode="auto">
          <a:xfrm>
            <a:off x="2542121" y="5675940"/>
            <a:ext cx="861144" cy="308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1200" b="1">
                <a:ea typeface="新細明體" panose="02020500000000000000" pitchFamily="18" charset="-120"/>
              </a:rPr>
              <a:t>3      4</a:t>
            </a:r>
          </a:p>
        </p:txBody>
      </p:sp>
      <p:sp>
        <p:nvSpPr>
          <p:cNvPr id="20" name="Line 20">
            <a:extLst>
              <a:ext uri="{FF2B5EF4-FFF2-40B4-BE49-F238E27FC236}">
                <a16:creationId xmlns:a16="http://schemas.microsoft.com/office/drawing/2014/main" id="{D8CB22C2-E3CB-26D4-1550-679868B5F20A}"/>
              </a:ext>
            </a:extLst>
          </p:cNvPr>
          <p:cNvSpPr>
            <a:spLocks noChangeShapeType="1"/>
          </p:cNvSpPr>
          <p:nvPr/>
        </p:nvSpPr>
        <p:spPr bwMode="auto">
          <a:xfrm>
            <a:off x="2733487" y="5061688"/>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 name="Line 21">
            <a:extLst>
              <a:ext uri="{FF2B5EF4-FFF2-40B4-BE49-F238E27FC236}">
                <a16:creationId xmlns:a16="http://schemas.microsoft.com/office/drawing/2014/main" id="{712E04B8-236C-8C8F-4296-D75E5DCC5420}"/>
              </a:ext>
            </a:extLst>
          </p:cNvPr>
          <p:cNvSpPr>
            <a:spLocks noChangeShapeType="1"/>
          </p:cNvSpPr>
          <p:nvPr/>
        </p:nvSpPr>
        <p:spPr bwMode="auto">
          <a:xfrm>
            <a:off x="3020534" y="5061688"/>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2" name="Line 22">
            <a:extLst>
              <a:ext uri="{FF2B5EF4-FFF2-40B4-BE49-F238E27FC236}">
                <a16:creationId xmlns:a16="http://schemas.microsoft.com/office/drawing/2014/main" id="{932442BE-DB95-6A29-1D98-C10A63B0B7E2}"/>
              </a:ext>
            </a:extLst>
          </p:cNvPr>
          <p:cNvSpPr>
            <a:spLocks noChangeShapeType="1"/>
          </p:cNvSpPr>
          <p:nvPr/>
        </p:nvSpPr>
        <p:spPr bwMode="auto">
          <a:xfrm>
            <a:off x="2733487" y="5745375"/>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 name="Line 23">
            <a:extLst>
              <a:ext uri="{FF2B5EF4-FFF2-40B4-BE49-F238E27FC236}">
                <a16:creationId xmlns:a16="http://schemas.microsoft.com/office/drawing/2014/main" id="{F0C22873-6E7E-1700-D8B2-8431DB73ED19}"/>
              </a:ext>
            </a:extLst>
          </p:cNvPr>
          <p:cNvSpPr>
            <a:spLocks noChangeShapeType="1"/>
          </p:cNvSpPr>
          <p:nvPr/>
        </p:nvSpPr>
        <p:spPr bwMode="auto">
          <a:xfrm>
            <a:off x="3020534" y="5916297"/>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 name="Rectangle 24">
            <a:extLst>
              <a:ext uri="{FF2B5EF4-FFF2-40B4-BE49-F238E27FC236}">
                <a16:creationId xmlns:a16="http://schemas.microsoft.com/office/drawing/2014/main" id="{24ECDC1C-652E-965F-E8AC-83B3CBEB9C97}"/>
              </a:ext>
            </a:extLst>
          </p:cNvPr>
          <p:cNvSpPr>
            <a:spLocks noChangeArrowheads="1"/>
          </p:cNvSpPr>
          <p:nvPr/>
        </p:nvSpPr>
        <p:spPr bwMode="auto">
          <a:xfrm>
            <a:off x="4838505" y="4888265"/>
            <a:ext cx="231963" cy="51777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5" name="Rectangle 25">
            <a:extLst>
              <a:ext uri="{FF2B5EF4-FFF2-40B4-BE49-F238E27FC236}">
                <a16:creationId xmlns:a16="http://schemas.microsoft.com/office/drawing/2014/main" id="{55BFECB4-C0F7-9FAA-A4CF-5F929B4BAE62}"/>
              </a:ext>
            </a:extLst>
          </p:cNvPr>
          <p:cNvSpPr>
            <a:spLocks noChangeArrowheads="1"/>
          </p:cNvSpPr>
          <p:nvPr/>
        </p:nvSpPr>
        <p:spPr bwMode="auto">
          <a:xfrm>
            <a:off x="4838505" y="5230108"/>
            <a:ext cx="231963" cy="51777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6" name="Rectangle 26" descr="Light upward diagonal">
            <a:extLst>
              <a:ext uri="{FF2B5EF4-FFF2-40B4-BE49-F238E27FC236}">
                <a16:creationId xmlns:a16="http://schemas.microsoft.com/office/drawing/2014/main" id="{2BF4682F-95EF-7BA8-B155-B624AF4A2834}"/>
              </a:ext>
            </a:extLst>
          </p:cNvPr>
          <p:cNvSpPr>
            <a:spLocks noChangeArrowheads="1"/>
          </p:cNvSpPr>
          <p:nvPr/>
        </p:nvSpPr>
        <p:spPr bwMode="auto">
          <a:xfrm>
            <a:off x="5699649" y="5230108"/>
            <a:ext cx="231963" cy="517773"/>
          </a:xfrm>
          <a:prstGeom prst="rect">
            <a:avLst/>
          </a:prstGeom>
          <a:noFill/>
          <a:ln w="2857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7" name="Rectangle 27">
            <a:extLst>
              <a:ext uri="{FF2B5EF4-FFF2-40B4-BE49-F238E27FC236}">
                <a16:creationId xmlns:a16="http://schemas.microsoft.com/office/drawing/2014/main" id="{F71BEBD9-79B6-9D8D-2DD4-7C0F913D17CC}"/>
              </a:ext>
            </a:extLst>
          </p:cNvPr>
          <p:cNvSpPr>
            <a:spLocks noChangeArrowheads="1"/>
          </p:cNvSpPr>
          <p:nvPr/>
        </p:nvSpPr>
        <p:spPr bwMode="auto">
          <a:xfrm>
            <a:off x="4838505" y="5571951"/>
            <a:ext cx="231963" cy="51777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8" name="Line 28">
            <a:extLst>
              <a:ext uri="{FF2B5EF4-FFF2-40B4-BE49-F238E27FC236}">
                <a16:creationId xmlns:a16="http://schemas.microsoft.com/office/drawing/2014/main" id="{1C60D222-2A68-DDCE-1A1C-634F05407489}"/>
              </a:ext>
            </a:extLst>
          </p:cNvPr>
          <p:cNvSpPr>
            <a:spLocks noChangeShapeType="1"/>
          </p:cNvSpPr>
          <p:nvPr/>
        </p:nvSpPr>
        <p:spPr bwMode="auto">
          <a:xfrm>
            <a:off x="5986696" y="5745375"/>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 name="Oval 29">
            <a:extLst>
              <a:ext uri="{FF2B5EF4-FFF2-40B4-BE49-F238E27FC236}">
                <a16:creationId xmlns:a16="http://schemas.microsoft.com/office/drawing/2014/main" id="{92E2AD28-B30A-04E9-BD2E-F8BC48B9A547}"/>
              </a:ext>
            </a:extLst>
          </p:cNvPr>
          <p:cNvSpPr>
            <a:spLocks noChangeArrowheads="1"/>
          </p:cNvSpPr>
          <p:nvPr/>
        </p:nvSpPr>
        <p:spPr bwMode="auto">
          <a:xfrm>
            <a:off x="5029869" y="4740376"/>
            <a:ext cx="1052509" cy="728086"/>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0" name="Oval 30">
            <a:extLst>
              <a:ext uri="{FF2B5EF4-FFF2-40B4-BE49-F238E27FC236}">
                <a16:creationId xmlns:a16="http://schemas.microsoft.com/office/drawing/2014/main" id="{0E89C445-485F-F487-D420-70217E8DCC95}"/>
              </a:ext>
            </a:extLst>
          </p:cNvPr>
          <p:cNvSpPr>
            <a:spLocks noChangeArrowheads="1"/>
          </p:cNvSpPr>
          <p:nvPr/>
        </p:nvSpPr>
        <p:spPr bwMode="auto">
          <a:xfrm>
            <a:off x="5316917" y="5466793"/>
            <a:ext cx="861144" cy="728086"/>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1" name="Line 31">
            <a:extLst>
              <a:ext uri="{FF2B5EF4-FFF2-40B4-BE49-F238E27FC236}">
                <a16:creationId xmlns:a16="http://schemas.microsoft.com/office/drawing/2014/main" id="{2E119A50-62DF-4CD0-4B77-2703CCB41A07}"/>
              </a:ext>
            </a:extLst>
          </p:cNvPr>
          <p:cNvSpPr>
            <a:spLocks noChangeShapeType="1"/>
          </p:cNvSpPr>
          <p:nvPr/>
        </p:nvSpPr>
        <p:spPr bwMode="auto">
          <a:xfrm>
            <a:off x="5125552" y="5061688"/>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Line 32">
            <a:extLst>
              <a:ext uri="{FF2B5EF4-FFF2-40B4-BE49-F238E27FC236}">
                <a16:creationId xmlns:a16="http://schemas.microsoft.com/office/drawing/2014/main" id="{FB85AAA9-EA4C-E547-40C3-33448B19A8E8}"/>
              </a:ext>
            </a:extLst>
          </p:cNvPr>
          <p:cNvSpPr>
            <a:spLocks noChangeShapeType="1"/>
          </p:cNvSpPr>
          <p:nvPr/>
        </p:nvSpPr>
        <p:spPr bwMode="auto">
          <a:xfrm>
            <a:off x="5986696" y="5061688"/>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3" name="Line 33">
            <a:extLst>
              <a:ext uri="{FF2B5EF4-FFF2-40B4-BE49-F238E27FC236}">
                <a16:creationId xmlns:a16="http://schemas.microsoft.com/office/drawing/2014/main" id="{F37E0689-1D88-1580-9C69-061A1974C0C4}"/>
              </a:ext>
            </a:extLst>
          </p:cNvPr>
          <p:cNvSpPr>
            <a:spLocks noChangeShapeType="1"/>
          </p:cNvSpPr>
          <p:nvPr/>
        </p:nvSpPr>
        <p:spPr bwMode="auto">
          <a:xfrm>
            <a:off x="6178061" y="5061688"/>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4" name="Line 34">
            <a:extLst>
              <a:ext uri="{FF2B5EF4-FFF2-40B4-BE49-F238E27FC236}">
                <a16:creationId xmlns:a16="http://schemas.microsoft.com/office/drawing/2014/main" id="{FE603D61-56D7-5C54-F445-5BB98E2E743C}"/>
              </a:ext>
            </a:extLst>
          </p:cNvPr>
          <p:cNvSpPr>
            <a:spLocks noChangeShapeType="1"/>
          </p:cNvSpPr>
          <p:nvPr/>
        </p:nvSpPr>
        <p:spPr bwMode="auto">
          <a:xfrm>
            <a:off x="5316917" y="5403532"/>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Line 35">
            <a:extLst>
              <a:ext uri="{FF2B5EF4-FFF2-40B4-BE49-F238E27FC236}">
                <a16:creationId xmlns:a16="http://schemas.microsoft.com/office/drawing/2014/main" id="{600DFEAE-114F-E237-7098-99CA01CCA19F}"/>
              </a:ext>
            </a:extLst>
          </p:cNvPr>
          <p:cNvSpPr>
            <a:spLocks noChangeShapeType="1"/>
          </p:cNvSpPr>
          <p:nvPr/>
        </p:nvSpPr>
        <p:spPr bwMode="auto">
          <a:xfrm>
            <a:off x="5412600" y="5745375"/>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6" name="Line 36">
            <a:extLst>
              <a:ext uri="{FF2B5EF4-FFF2-40B4-BE49-F238E27FC236}">
                <a16:creationId xmlns:a16="http://schemas.microsoft.com/office/drawing/2014/main" id="{203D274A-9288-B05A-0EE9-A5CF1694498E}"/>
              </a:ext>
            </a:extLst>
          </p:cNvPr>
          <p:cNvSpPr>
            <a:spLocks noChangeShapeType="1"/>
          </p:cNvSpPr>
          <p:nvPr/>
        </p:nvSpPr>
        <p:spPr bwMode="auto">
          <a:xfrm>
            <a:off x="5125552" y="5745375"/>
            <a:ext cx="0" cy="1709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7" name="Text Box 37">
            <a:extLst>
              <a:ext uri="{FF2B5EF4-FFF2-40B4-BE49-F238E27FC236}">
                <a16:creationId xmlns:a16="http://schemas.microsoft.com/office/drawing/2014/main" id="{8EB14462-88FA-0E05-DEE8-1FB338DB853E}"/>
              </a:ext>
            </a:extLst>
          </p:cNvPr>
          <p:cNvSpPr txBox="1">
            <a:spLocks noChangeArrowheads="1"/>
          </p:cNvSpPr>
          <p:nvPr/>
        </p:nvSpPr>
        <p:spPr bwMode="auto">
          <a:xfrm>
            <a:off x="5221235" y="4994032"/>
            <a:ext cx="711640" cy="308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1200" b="1">
                <a:ea typeface="新細明體" panose="02020500000000000000" pitchFamily="18" charset="-120"/>
              </a:rPr>
              <a:t>2     1</a:t>
            </a:r>
          </a:p>
        </p:txBody>
      </p:sp>
      <p:sp>
        <p:nvSpPr>
          <p:cNvPr id="38" name="Text Box 38">
            <a:extLst>
              <a:ext uri="{FF2B5EF4-FFF2-40B4-BE49-F238E27FC236}">
                <a16:creationId xmlns:a16="http://schemas.microsoft.com/office/drawing/2014/main" id="{119DEF6F-AE0F-11A4-C75F-3F9CE715C534}"/>
              </a:ext>
            </a:extLst>
          </p:cNvPr>
          <p:cNvSpPr txBox="1">
            <a:spLocks noChangeArrowheads="1"/>
          </p:cNvSpPr>
          <p:nvPr/>
        </p:nvSpPr>
        <p:spPr bwMode="auto">
          <a:xfrm>
            <a:off x="5221235" y="5675940"/>
            <a:ext cx="956826" cy="308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1200" b="1">
                <a:ea typeface="新細明體" panose="02020500000000000000" pitchFamily="18" charset="-120"/>
              </a:rPr>
              <a:t>3      4</a:t>
            </a:r>
          </a:p>
        </p:txBody>
      </p:sp>
      <p:sp>
        <p:nvSpPr>
          <p:cNvPr id="39" name="Line 39">
            <a:extLst>
              <a:ext uri="{FF2B5EF4-FFF2-40B4-BE49-F238E27FC236}">
                <a16:creationId xmlns:a16="http://schemas.microsoft.com/office/drawing/2014/main" id="{EB3032F5-CAC6-E678-05D4-C1A069703C60}"/>
              </a:ext>
            </a:extLst>
          </p:cNvPr>
          <p:cNvSpPr>
            <a:spLocks noChangeShapeType="1"/>
          </p:cNvSpPr>
          <p:nvPr/>
        </p:nvSpPr>
        <p:spPr bwMode="auto">
          <a:xfrm>
            <a:off x="5508283" y="5061688"/>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0" name="Line 40">
            <a:extLst>
              <a:ext uri="{FF2B5EF4-FFF2-40B4-BE49-F238E27FC236}">
                <a16:creationId xmlns:a16="http://schemas.microsoft.com/office/drawing/2014/main" id="{CC4F5704-9572-A191-1CD0-BC5526C608AB}"/>
              </a:ext>
            </a:extLst>
          </p:cNvPr>
          <p:cNvSpPr>
            <a:spLocks noChangeShapeType="1"/>
          </p:cNvSpPr>
          <p:nvPr/>
        </p:nvSpPr>
        <p:spPr bwMode="auto">
          <a:xfrm>
            <a:off x="5795330" y="5061688"/>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1" name="Line 41">
            <a:extLst>
              <a:ext uri="{FF2B5EF4-FFF2-40B4-BE49-F238E27FC236}">
                <a16:creationId xmlns:a16="http://schemas.microsoft.com/office/drawing/2014/main" id="{E13539AA-D81B-4BD4-4AD2-8FAA4CF4A7B2}"/>
              </a:ext>
            </a:extLst>
          </p:cNvPr>
          <p:cNvSpPr>
            <a:spLocks noChangeShapeType="1"/>
          </p:cNvSpPr>
          <p:nvPr/>
        </p:nvSpPr>
        <p:spPr bwMode="auto">
          <a:xfrm>
            <a:off x="5508283" y="5916297"/>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2" name="Line 42">
            <a:extLst>
              <a:ext uri="{FF2B5EF4-FFF2-40B4-BE49-F238E27FC236}">
                <a16:creationId xmlns:a16="http://schemas.microsoft.com/office/drawing/2014/main" id="{8870DE35-C22F-A4C7-6FEF-369C5540BB5E}"/>
              </a:ext>
            </a:extLst>
          </p:cNvPr>
          <p:cNvSpPr>
            <a:spLocks noChangeShapeType="1"/>
          </p:cNvSpPr>
          <p:nvPr/>
        </p:nvSpPr>
        <p:spPr bwMode="auto">
          <a:xfrm>
            <a:off x="5795330" y="5745375"/>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3" name="Rectangle 43">
            <a:extLst>
              <a:ext uri="{FF2B5EF4-FFF2-40B4-BE49-F238E27FC236}">
                <a16:creationId xmlns:a16="http://schemas.microsoft.com/office/drawing/2014/main" id="{E90802BE-7079-6133-56E6-AECBD9C0535F}"/>
              </a:ext>
            </a:extLst>
          </p:cNvPr>
          <p:cNvSpPr>
            <a:spLocks noChangeArrowheads="1"/>
          </p:cNvSpPr>
          <p:nvPr/>
        </p:nvSpPr>
        <p:spPr bwMode="auto">
          <a:xfrm>
            <a:off x="7039206" y="4888265"/>
            <a:ext cx="231963" cy="51777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4" name="Rectangle 44">
            <a:extLst>
              <a:ext uri="{FF2B5EF4-FFF2-40B4-BE49-F238E27FC236}">
                <a16:creationId xmlns:a16="http://schemas.microsoft.com/office/drawing/2014/main" id="{599D4B46-520C-3447-CB0F-3BE2850984BD}"/>
              </a:ext>
            </a:extLst>
          </p:cNvPr>
          <p:cNvSpPr>
            <a:spLocks noChangeArrowheads="1"/>
          </p:cNvSpPr>
          <p:nvPr/>
        </p:nvSpPr>
        <p:spPr bwMode="auto">
          <a:xfrm>
            <a:off x="7039204" y="5571951"/>
            <a:ext cx="861144" cy="51777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Line 45">
            <a:extLst>
              <a:ext uri="{FF2B5EF4-FFF2-40B4-BE49-F238E27FC236}">
                <a16:creationId xmlns:a16="http://schemas.microsoft.com/office/drawing/2014/main" id="{54F424C6-239A-9CC6-F8BF-4BCF8E910374}"/>
              </a:ext>
            </a:extLst>
          </p:cNvPr>
          <p:cNvSpPr>
            <a:spLocks noChangeShapeType="1"/>
          </p:cNvSpPr>
          <p:nvPr/>
        </p:nvSpPr>
        <p:spPr bwMode="auto">
          <a:xfrm>
            <a:off x="7421935" y="4719845"/>
            <a:ext cx="0" cy="76914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6" name="Line 46">
            <a:extLst>
              <a:ext uri="{FF2B5EF4-FFF2-40B4-BE49-F238E27FC236}">
                <a16:creationId xmlns:a16="http://schemas.microsoft.com/office/drawing/2014/main" id="{EDD5A3E6-EBED-8913-A818-6CD3C835E32F}"/>
              </a:ext>
            </a:extLst>
          </p:cNvPr>
          <p:cNvSpPr>
            <a:spLocks noChangeShapeType="1"/>
          </p:cNvSpPr>
          <p:nvPr/>
        </p:nvSpPr>
        <p:spPr bwMode="auto">
          <a:xfrm>
            <a:off x="6847839" y="5830836"/>
            <a:ext cx="1435239"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7" name="Line 47">
            <a:extLst>
              <a:ext uri="{FF2B5EF4-FFF2-40B4-BE49-F238E27FC236}">
                <a16:creationId xmlns:a16="http://schemas.microsoft.com/office/drawing/2014/main" id="{7CE8B8C2-B105-4941-CFE7-32CF90032D57}"/>
              </a:ext>
            </a:extLst>
          </p:cNvPr>
          <p:cNvSpPr>
            <a:spLocks noChangeShapeType="1"/>
          </p:cNvSpPr>
          <p:nvPr/>
        </p:nvSpPr>
        <p:spPr bwMode="auto">
          <a:xfrm>
            <a:off x="7708983" y="6001758"/>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8" name="Line 48">
            <a:extLst>
              <a:ext uri="{FF2B5EF4-FFF2-40B4-BE49-F238E27FC236}">
                <a16:creationId xmlns:a16="http://schemas.microsoft.com/office/drawing/2014/main" id="{5B181B25-9050-50EE-F882-F1BA7F7092CD}"/>
              </a:ext>
            </a:extLst>
          </p:cNvPr>
          <p:cNvSpPr>
            <a:spLocks noChangeShapeType="1"/>
          </p:cNvSpPr>
          <p:nvPr/>
        </p:nvSpPr>
        <p:spPr bwMode="auto">
          <a:xfrm>
            <a:off x="7230570" y="5659914"/>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9" name="Line 49">
            <a:extLst>
              <a:ext uri="{FF2B5EF4-FFF2-40B4-BE49-F238E27FC236}">
                <a16:creationId xmlns:a16="http://schemas.microsoft.com/office/drawing/2014/main" id="{FE4E5C04-A788-5B7B-DEF0-940F55801FEE}"/>
              </a:ext>
            </a:extLst>
          </p:cNvPr>
          <p:cNvSpPr>
            <a:spLocks noChangeShapeType="1"/>
          </p:cNvSpPr>
          <p:nvPr/>
        </p:nvSpPr>
        <p:spPr bwMode="auto">
          <a:xfrm>
            <a:off x="7708983" y="4976228"/>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0" name="Line 50">
            <a:extLst>
              <a:ext uri="{FF2B5EF4-FFF2-40B4-BE49-F238E27FC236}">
                <a16:creationId xmlns:a16="http://schemas.microsoft.com/office/drawing/2014/main" id="{B231ADD7-19F7-6615-DD2F-5175711B8F09}"/>
              </a:ext>
            </a:extLst>
          </p:cNvPr>
          <p:cNvSpPr>
            <a:spLocks noChangeShapeType="1"/>
          </p:cNvSpPr>
          <p:nvPr/>
        </p:nvSpPr>
        <p:spPr bwMode="auto">
          <a:xfrm>
            <a:off x="7230570" y="4976228"/>
            <a:ext cx="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1" name="Text Box 51">
            <a:extLst>
              <a:ext uri="{FF2B5EF4-FFF2-40B4-BE49-F238E27FC236}">
                <a16:creationId xmlns:a16="http://schemas.microsoft.com/office/drawing/2014/main" id="{19D93793-89CD-9BF2-6E44-AF2D84F686BC}"/>
              </a:ext>
            </a:extLst>
          </p:cNvPr>
          <p:cNvSpPr txBox="1">
            <a:spLocks noChangeArrowheads="1"/>
          </p:cNvSpPr>
          <p:nvPr/>
        </p:nvSpPr>
        <p:spPr bwMode="auto">
          <a:xfrm>
            <a:off x="7140868" y="5034984"/>
            <a:ext cx="765461" cy="308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1200" b="1">
                <a:ea typeface="新細明體" panose="02020500000000000000" pitchFamily="18" charset="-120"/>
              </a:rPr>
              <a:t>1      2</a:t>
            </a:r>
          </a:p>
        </p:txBody>
      </p:sp>
      <p:sp>
        <p:nvSpPr>
          <p:cNvPr id="52" name="Text Box 52">
            <a:extLst>
              <a:ext uri="{FF2B5EF4-FFF2-40B4-BE49-F238E27FC236}">
                <a16:creationId xmlns:a16="http://schemas.microsoft.com/office/drawing/2014/main" id="{A7258FEE-3608-482C-E633-715DBEE1C8B9}"/>
              </a:ext>
            </a:extLst>
          </p:cNvPr>
          <p:cNvSpPr txBox="1">
            <a:spLocks noChangeArrowheads="1"/>
          </p:cNvSpPr>
          <p:nvPr/>
        </p:nvSpPr>
        <p:spPr bwMode="auto">
          <a:xfrm>
            <a:off x="7091032" y="5675940"/>
            <a:ext cx="765461" cy="308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1200" b="1">
                <a:ea typeface="新細明體" panose="02020500000000000000" pitchFamily="18" charset="-120"/>
              </a:rPr>
              <a:t>3      4</a:t>
            </a:r>
            <a:endParaRPr lang="en-US" altLang="zh-TW" sz="2000" b="1">
              <a:ea typeface="新細明體" panose="02020500000000000000" pitchFamily="18" charset="-120"/>
            </a:endParaRPr>
          </a:p>
        </p:txBody>
      </p:sp>
      <p:sp>
        <p:nvSpPr>
          <p:cNvPr id="53" name="Line 53">
            <a:extLst>
              <a:ext uri="{FF2B5EF4-FFF2-40B4-BE49-F238E27FC236}">
                <a16:creationId xmlns:a16="http://schemas.microsoft.com/office/drawing/2014/main" id="{3F9443B4-8B1B-3311-5136-52011E489458}"/>
              </a:ext>
            </a:extLst>
          </p:cNvPr>
          <p:cNvSpPr>
            <a:spLocks noChangeShapeType="1"/>
          </p:cNvSpPr>
          <p:nvPr/>
        </p:nvSpPr>
        <p:spPr bwMode="auto">
          <a:xfrm>
            <a:off x="3881678" y="5488993"/>
            <a:ext cx="76546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4" name="Text Box 54">
            <a:extLst>
              <a:ext uri="{FF2B5EF4-FFF2-40B4-BE49-F238E27FC236}">
                <a16:creationId xmlns:a16="http://schemas.microsoft.com/office/drawing/2014/main" id="{82E0F32E-2C8D-DA3D-DF52-A935F9FE76A5}"/>
              </a:ext>
            </a:extLst>
          </p:cNvPr>
          <p:cNvSpPr txBox="1">
            <a:spLocks noChangeArrowheads="1"/>
          </p:cNvSpPr>
          <p:nvPr/>
        </p:nvSpPr>
        <p:spPr bwMode="auto">
          <a:xfrm>
            <a:off x="8665809" y="4890768"/>
            <a:ext cx="1867805" cy="651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TW" sz="1600" b="1">
                <a:ea typeface="新細明體" panose="02020500000000000000" pitchFamily="18" charset="-120"/>
              </a:rPr>
              <a:t>Axis of reflections</a:t>
            </a:r>
          </a:p>
        </p:txBody>
      </p:sp>
      <p:sp>
        <p:nvSpPr>
          <p:cNvPr id="55" name="Line 55">
            <a:extLst>
              <a:ext uri="{FF2B5EF4-FFF2-40B4-BE49-F238E27FC236}">
                <a16:creationId xmlns:a16="http://schemas.microsoft.com/office/drawing/2014/main" id="{7977F9B3-84E5-C48A-1164-B6336DFB9361}"/>
              </a:ext>
            </a:extLst>
          </p:cNvPr>
          <p:cNvSpPr>
            <a:spLocks noChangeShapeType="1"/>
          </p:cNvSpPr>
          <p:nvPr/>
        </p:nvSpPr>
        <p:spPr bwMode="auto">
          <a:xfrm flipH="1" flipV="1">
            <a:off x="7421935" y="5061688"/>
            <a:ext cx="1052509" cy="8546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6" name="Line 56">
            <a:extLst>
              <a:ext uri="{FF2B5EF4-FFF2-40B4-BE49-F238E27FC236}">
                <a16:creationId xmlns:a16="http://schemas.microsoft.com/office/drawing/2014/main" id="{83FF3519-1EE9-3008-3793-92D47219A938}"/>
              </a:ext>
            </a:extLst>
          </p:cNvPr>
          <p:cNvSpPr>
            <a:spLocks noChangeShapeType="1"/>
          </p:cNvSpPr>
          <p:nvPr/>
        </p:nvSpPr>
        <p:spPr bwMode="auto">
          <a:xfrm flipH="1">
            <a:off x="8091713" y="5232610"/>
            <a:ext cx="382730" cy="5127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7" name="Text Box 57">
            <a:extLst>
              <a:ext uri="{FF2B5EF4-FFF2-40B4-BE49-F238E27FC236}">
                <a16:creationId xmlns:a16="http://schemas.microsoft.com/office/drawing/2014/main" id="{1B621A4C-5FF0-77AE-2586-655F9CB4EF90}"/>
              </a:ext>
            </a:extLst>
          </p:cNvPr>
          <p:cNvSpPr txBox="1">
            <a:spLocks noChangeArrowheads="1"/>
          </p:cNvSpPr>
          <p:nvPr/>
        </p:nvSpPr>
        <p:spPr bwMode="auto">
          <a:xfrm>
            <a:off x="940750" y="1746521"/>
            <a:ext cx="475889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03225" indent="-403225">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TW" sz="1800" b="1" dirty="0">
                <a:ea typeface="新細明體" panose="02020500000000000000" pitchFamily="18" charset="-120"/>
              </a:rPr>
              <a:t>M1: Displace a module to a new location</a:t>
            </a:r>
          </a:p>
        </p:txBody>
      </p:sp>
      <p:sp>
        <p:nvSpPr>
          <p:cNvPr id="58" name="Text Box 58">
            <a:extLst>
              <a:ext uri="{FF2B5EF4-FFF2-40B4-BE49-F238E27FC236}">
                <a16:creationId xmlns:a16="http://schemas.microsoft.com/office/drawing/2014/main" id="{BFFDE7E5-8A14-E084-A229-42E3F463EF4A}"/>
              </a:ext>
            </a:extLst>
          </p:cNvPr>
          <p:cNvSpPr txBox="1">
            <a:spLocks noChangeArrowheads="1"/>
          </p:cNvSpPr>
          <p:nvPr/>
        </p:nvSpPr>
        <p:spPr bwMode="auto">
          <a:xfrm>
            <a:off x="940750" y="2972741"/>
            <a:ext cx="485458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TW" sz="1800" b="1" dirty="0">
                <a:ea typeface="新細明體" panose="02020500000000000000" pitchFamily="18" charset="-120"/>
              </a:rPr>
              <a:t>M2: Swap two gates</a:t>
            </a:r>
          </a:p>
        </p:txBody>
      </p:sp>
      <p:grpSp>
        <p:nvGrpSpPr>
          <p:cNvPr id="59" name="Group 59">
            <a:extLst>
              <a:ext uri="{FF2B5EF4-FFF2-40B4-BE49-F238E27FC236}">
                <a16:creationId xmlns:a16="http://schemas.microsoft.com/office/drawing/2014/main" id="{3008E0D8-B95A-1D88-D7BA-49722C07346D}"/>
              </a:ext>
            </a:extLst>
          </p:cNvPr>
          <p:cNvGrpSpPr>
            <a:grpSpLocks/>
          </p:cNvGrpSpPr>
          <p:nvPr/>
        </p:nvGrpSpPr>
        <p:grpSpPr bwMode="auto">
          <a:xfrm>
            <a:off x="5891013" y="2647425"/>
            <a:ext cx="1570790" cy="1411886"/>
            <a:chOff x="3216" y="2196"/>
            <a:chExt cx="788" cy="793"/>
          </a:xfrm>
        </p:grpSpPr>
        <p:sp>
          <p:nvSpPr>
            <p:cNvPr id="60" name="Rectangle 60">
              <a:extLst>
                <a:ext uri="{FF2B5EF4-FFF2-40B4-BE49-F238E27FC236}">
                  <a16:creationId xmlns:a16="http://schemas.microsoft.com/office/drawing/2014/main" id="{17F262AD-C545-0BF1-B9CB-D8D001F868C2}"/>
                </a:ext>
              </a:extLst>
            </p:cNvPr>
            <p:cNvSpPr>
              <a:spLocks noChangeArrowheads="1"/>
            </p:cNvSpPr>
            <p:nvPr/>
          </p:nvSpPr>
          <p:spPr bwMode="auto">
            <a:xfrm>
              <a:off x="3216" y="2255"/>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1" name="Rectangle 61" descr="Light upward diagonal">
              <a:extLst>
                <a:ext uri="{FF2B5EF4-FFF2-40B4-BE49-F238E27FC236}">
                  <a16:creationId xmlns:a16="http://schemas.microsoft.com/office/drawing/2014/main" id="{3B4D6E78-224F-6DC6-00B1-4D36538A9C7D}"/>
                </a:ext>
              </a:extLst>
            </p:cNvPr>
            <p:cNvSpPr>
              <a:spLocks noChangeArrowheads="1"/>
            </p:cNvSpPr>
            <p:nvPr/>
          </p:nvSpPr>
          <p:spPr bwMode="auto">
            <a:xfrm>
              <a:off x="3408" y="2255"/>
              <a:ext cx="96" cy="291"/>
            </a:xfrm>
            <a:prstGeom prst="rect">
              <a:avLst/>
            </a:prstGeom>
            <a:noFill/>
            <a:ln w="2857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2" name="Rectangle 62">
              <a:extLst>
                <a:ext uri="{FF2B5EF4-FFF2-40B4-BE49-F238E27FC236}">
                  <a16:creationId xmlns:a16="http://schemas.microsoft.com/office/drawing/2014/main" id="{4DF34417-7D69-6576-7DD5-3E2E004240E1}"/>
                </a:ext>
              </a:extLst>
            </p:cNvPr>
            <p:cNvSpPr>
              <a:spLocks noChangeArrowheads="1"/>
            </p:cNvSpPr>
            <p:nvPr/>
          </p:nvSpPr>
          <p:spPr bwMode="auto">
            <a:xfrm>
              <a:off x="3216" y="2447"/>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3" name="Rectangle 63" descr="Light upward diagonal">
              <a:extLst>
                <a:ext uri="{FF2B5EF4-FFF2-40B4-BE49-F238E27FC236}">
                  <a16:creationId xmlns:a16="http://schemas.microsoft.com/office/drawing/2014/main" id="{E0FE66C8-1263-56C9-73D1-A9A8FFB77AF7}"/>
                </a:ext>
              </a:extLst>
            </p:cNvPr>
            <p:cNvSpPr>
              <a:spLocks noChangeArrowheads="1"/>
            </p:cNvSpPr>
            <p:nvPr/>
          </p:nvSpPr>
          <p:spPr bwMode="auto">
            <a:xfrm>
              <a:off x="3648" y="2447"/>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4" name="Rectangle 64">
              <a:extLst>
                <a:ext uri="{FF2B5EF4-FFF2-40B4-BE49-F238E27FC236}">
                  <a16:creationId xmlns:a16="http://schemas.microsoft.com/office/drawing/2014/main" id="{4958701D-7280-D1EA-BA8D-6E0C06B4FBD1}"/>
                </a:ext>
              </a:extLst>
            </p:cNvPr>
            <p:cNvSpPr>
              <a:spLocks noChangeArrowheads="1"/>
            </p:cNvSpPr>
            <p:nvPr/>
          </p:nvSpPr>
          <p:spPr bwMode="auto">
            <a:xfrm>
              <a:off x="3216" y="2639"/>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5" name="Rectangle 65" descr="Light upward diagonal">
              <a:extLst>
                <a:ext uri="{FF2B5EF4-FFF2-40B4-BE49-F238E27FC236}">
                  <a16:creationId xmlns:a16="http://schemas.microsoft.com/office/drawing/2014/main" id="{850E22B8-607F-74C7-F5F2-FE76260E2F42}"/>
                </a:ext>
              </a:extLst>
            </p:cNvPr>
            <p:cNvSpPr>
              <a:spLocks noChangeArrowheads="1"/>
            </p:cNvSpPr>
            <p:nvPr/>
          </p:nvSpPr>
          <p:spPr bwMode="auto">
            <a:xfrm>
              <a:off x="3504" y="2639"/>
              <a:ext cx="116" cy="291"/>
            </a:xfrm>
            <a:prstGeom prst="rect">
              <a:avLst/>
            </a:prstGeom>
            <a:blipFill dpi="0" rotWithShape="0">
              <a:blip r:embed="rId3"/>
              <a:srcRect/>
              <a:tile tx="0" ty="0" sx="100000" sy="100000" flip="none" algn="tl"/>
            </a:bli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6" name="Rectangle 66">
              <a:extLst>
                <a:ext uri="{FF2B5EF4-FFF2-40B4-BE49-F238E27FC236}">
                  <a16:creationId xmlns:a16="http://schemas.microsoft.com/office/drawing/2014/main" id="{8320ECC2-208F-BB94-CE40-018DCE4E65D7}"/>
                </a:ext>
              </a:extLst>
            </p:cNvPr>
            <p:cNvSpPr>
              <a:spLocks noChangeArrowheads="1"/>
            </p:cNvSpPr>
            <p:nvPr/>
          </p:nvSpPr>
          <p:spPr bwMode="auto">
            <a:xfrm>
              <a:off x="3312" y="2447"/>
              <a:ext cx="116" cy="291"/>
            </a:xfrm>
            <a:prstGeom prst="rect">
              <a:avLst/>
            </a:prstGeom>
            <a:solidFill>
              <a:schemeClr val="tx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7" name="Line 67">
              <a:extLst>
                <a:ext uri="{FF2B5EF4-FFF2-40B4-BE49-F238E27FC236}">
                  <a16:creationId xmlns:a16="http://schemas.microsoft.com/office/drawing/2014/main" id="{0B7EE6C6-9C6E-E12C-8E03-201F0522BF44}"/>
                </a:ext>
              </a:extLst>
            </p:cNvPr>
            <p:cNvSpPr>
              <a:spLocks noChangeShapeType="1"/>
            </p:cNvSpPr>
            <p:nvPr/>
          </p:nvSpPr>
          <p:spPr bwMode="auto">
            <a:xfrm>
              <a:off x="3792" y="273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8" name="Oval 68">
              <a:extLst>
                <a:ext uri="{FF2B5EF4-FFF2-40B4-BE49-F238E27FC236}">
                  <a16:creationId xmlns:a16="http://schemas.microsoft.com/office/drawing/2014/main" id="{140D0B50-87CE-9BB6-CFBA-3A188EAC8AC6}"/>
                </a:ext>
              </a:extLst>
            </p:cNvPr>
            <p:cNvSpPr>
              <a:spLocks noChangeArrowheads="1"/>
            </p:cNvSpPr>
            <p:nvPr/>
          </p:nvSpPr>
          <p:spPr bwMode="auto">
            <a:xfrm>
              <a:off x="3360" y="2196"/>
              <a:ext cx="164" cy="409"/>
            </a:xfrm>
            <a:prstGeom prst="ellipse">
              <a:avLst/>
            </a:prstGeom>
            <a:noFill/>
            <a:ln w="28575" cap="rnd">
              <a:solidFill>
                <a:schemeClr val="tx1"/>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9" name="Oval 69">
              <a:extLst>
                <a:ext uri="{FF2B5EF4-FFF2-40B4-BE49-F238E27FC236}">
                  <a16:creationId xmlns:a16="http://schemas.microsoft.com/office/drawing/2014/main" id="{938EC808-72EA-8F8B-7307-E3740D9DDC94}"/>
                </a:ext>
              </a:extLst>
            </p:cNvPr>
            <p:cNvSpPr>
              <a:spLocks noChangeArrowheads="1"/>
            </p:cNvSpPr>
            <p:nvPr/>
          </p:nvSpPr>
          <p:spPr bwMode="auto">
            <a:xfrm>
              <a:off x="3840" y="2580"/>
              <a:ext cx="164" cy="409"/>
            </a:xfrm>
            <a:prstGeom prst="ellipse">
              <a:avLst/>
            </a:prstGeom>
            <a:noFill/>
            <a:ln w="28575" cap="rnd">
              <a:solidFill>
                <a:schemeClr val="tx1"/>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Freeform 70">
              <a:extLst>
                <a:ext uri="{FF2B5EF4-FFF2-40B4-BE49-F238E27FC236}">
                  <a16:creationId xmlns:a16="http://schemas.microsoft.com/office/drawing/2014/main" id="{21BFD5FF-19CB-EC2F-A58E-D95CBC8CBE91}"/>
                </a:ext>
              </a:extLst>
            </p:cNvPr>
            <p:cNvSpPr>
              <a:spLocks/>
            </p:cNvSpPr>
            <p:nvPr/>
          </p:nvSpPr>
          <p:spPr bwMode="auto">
            <a:xfrm>
              <a:off x="3552" y="2404"/>
              <a:ext cx="116" cy="233"/>
            </a:xfrm>
            <a:custGeom>
              <a:avLst/>
              <a:gdLst>
                <a:gd name="T0" fmla="*/ 384 w 384"/>
                <a:gd name="T1" fmla="*/ 336 h 336"/>
                <a:gd name="T2" fmla="*/ 232 w 384"/>
                <a:gd name="T3" fmla="*/ 86 h 336"/>
                <a:gd name="T4" fmla="*/ 0 w 384"/>
                <a:gd name="T5" fmla="*/ 0 h 336"/>
                <a:gd name="T6" fmla="*/ 0 60000 65536"/>
                <a:gd name="T7" fmla="*/ 0 60000 65536"/>
                <a:gd name="T8" fmla="*/ 0 60000 65536"/>
              </a:gdLst>
              <a:ahLst/>
              <a:cxnLst>
                <a:cxn ang="T6">
                  <a:pos x="T0" y="T1"/>
                </a:cxn>
                <a:cxn ang="T7">
                  <a:pos x="T2" y="T3"/>
                </a:cxn>
                <a:cxn ang="T8">
                  <a:pos x="T4" y="T5"/>
                </a:cxn>
              </a:cxnLst>
              <a:rect l="0" t="0" r="r" b="b"/>
              <a:pathLst>
                <a:path w="384" h="336">
                  <a:moveTo>
                    <a:pt x="384" y="336"/>
                  </a:moveTo>
                  <a:cubicBezTo>
                    <a:pt x="359" y="294"/>
                    <a:pt x="296" y="142"/>
                    <a:pt x="232" y="86"/>
                  </a:cubicBezTo>
                  <a:cubicBezTo>
                    <a:pt x="168" y="30"/>
                    <a:pt x="48" y="18"/>
                    <a:pt x="0" y="0"/>
                  </a:cubicBez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1" name="Freeform 71">
              <a:extLst>
                <a:ext uri="{FF2B5EF4-FFF2-40B4-BE49-F238E27FC236}">
                  <a16:creationId xmlns:a16="http://schemas.microsoft.com/office/drawing/2014/main" id="{E0E3ACA0-49D2-E74D-ED58-B994D33EDF59}"/>
                </a:ext>
              </a:extLst>
            </p:cNvPr>
            <p:cNvSpPr>
              <a:spLocks/>
            </p:cNvSpPr>
            <p:nvPr/>
          </p:nvSpPr>
          <p:spPr bwMode="auto">
            <a:xfrm>
              <a:off x="3510" y="2468"/>
              <a:ext cx="116" cy="233"/>
            </a:xfrm>
            <a:custGeom>
              <a:avLst/>
              <a:gdLst>
                <a:gd name="T0" fmla="*/ 313 w 313"/>
                <a:gd name="T1" fmla="*/ 292 h 292"/>
                <a:gd name="T2" fmla="*/ 51 w 313"/>
                <a:gd name="T3" fmla="*/ 131 h 292"/>
                <a:gd name="T4" fmla="*/ 5 w 313"/>
                <a:gd name="T5" fmla="*/ 0 h 292"/>
                <a:gd name="T6" fmla="*/ 0 60000 65536"/>
                <a:gd name="T7" fmla="*/ 0 60000 65536"/>
                <a:gd name="T8" fmla="*/ 0 60000 65536"/>
              </a:gdLst>
              <a:ahLst/>
              <a:cxnLst>
                <a:cxn ang="T6">
                  <a:pos x="T0" y="T1"/>
                </a:cxn>
                <a:cxn ang="T7">
                  <a:pos x="T2" y="T3"/>
                </a:cxn>
                <a:cxn ang="T8">
                  <a:pos x="T4" y="T5"/>
                </a:cxn>
              </a:cxnLst>
              <a:rect l="0" t="0" r="r" b="b"/>
              <a:pathLst>
                <a:path w="313" h="292">
                  <a:moveTo>
                    <a:pt x="313" y="292"/>
                  </a:moveTo>
                  <a:cubicBezTo>
                    <a:pt x="269" y="265"/>
                    <a:pt x="102" y="180"/>
                    <a:pt x="51" y="131"/>
                  </a:cubicBezTo>
                  <a:cubicBezTo>
                    <a:pt x="0" y="82"/>
                    <a:pt x="15" y="27"/>
                    <a:pt x="5" y="0"/>
                  </a:cubicBezTo>
                </a:path>
              </a:pathLst>
            </a:custGeom>
            <a:noFill/>
            <a:ln w="1270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nvGrpSpPr>
          <p:cNvPr id="72" name="Group 72">
            <a:extLst>
              <a:ext uri="{FF2B5EF4-FFF2-40B4-BE49-F238E27FC236}">
                <a16:creationId xmlns:a16="http://schemas.microsoft.com/office/drawing/2014/main" id="{14417B8F-0CD7-016D-DCC5-B6AA6379406B}"/>
              </a:ext>
            </a:extLst>
          </p:cNvPr>
          <p:cNvGrpSpPr>
            <a:grpSpLocks/>
          </p:cNvGrpSpPr>
          <p:nvPr/>
        </p:nvGrpSpPr>
        <p:grpSpPr bwMode="auto">
          <a:xfrm>
            <a:off x="5891013" y="1450969"/>
            <a:ext cx="1339557" cy="1306839"/>
            <a:chOff x="4464" y="2484"/>
            <a:chExt cx="672" cy="734"/>
          </a:xfrm>
        </p:grpSpPr>
        <p:sp>
          <p:nvSpPr>
            <p:cNvPr id="73" name="Rectangle 73">
              <a:extLst>
                <a:ext uri="{FF2B5EF4-FFF2-40B4-BE49-F238E27FC236}">
                  <a16:creationId xmlns:a16="http://schemas.microsoft.com/office/drawing/2014/main" id="{DA2CD201-9353-B62F-2C70-CAC871073110}"/>
                </a:ext>
              </a:extLst>
            </p:cNvPr>
            <p:cNvSpPr>
              <a:spLocks noChangeArrowheads="1"/>
            </p:cNvSpPr>
            <p:nvPr/>
          </p:nvSpPr>
          <p:spPr bwMode="auto">
            <a:xfrm>
              <a:off x="4464" y="2543"/>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4" name="Rectangle 74" descr="Light upward diagonal">
              <a:extLst>
                <a:ext uri="{FF2B5EF4-FFF2-40B4-BE49-F238E27FC236}">
                  <a16:creationId xmlns:a16="http://schemas.microsoft.com/office/drawing/2014/main" id="{E2D8646C-B935-4E72-05AA-9EB934B7E958}"/>
                </a:ext>
              </a:extLst>
            </p:cNvPr>
            <p:cNvSpPr>
              <a:spLocks noChangeArrowheads="1"/>
            </p:cNvSpPr>
            <p:nvPr/>
          </p:nvSpPr>
          <p:spPr bwMode="auto">
            <a:xfrm>
              <a:off x="4656" y="2543"/>
              <a:ext cx="96" cy="291"/>
            </a:xfrm>
            <a:prstGeom prst="rect">
              <a:avLst/>
            </a:prstGeom>
            <a:noFill/>
            <a:ln w="2857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5" name="Rectangle 75">
              <a:extLst>
                <a:ext uri="{FF2B5EF4-FFF2-40B4-BE49-F238E27FC236}">
                  <a16:creationId xmlns:a16="http://schemas.microsoft.com/office/drawing/2014/main" id="{0263B74E-0DD6-0151-446D-ECF555F1FB9C}"/>
                </a:ext>
              </a:extLst>
            </p:cNvPr>
            <p:cNvSpPr>
              <a:spLocks noChangeArrowheads="1"/>
            </p:cNvSpPr>
            <p:nvPr/>
          </p:nvSpPr>
          <p:spPr bwMode="auto">
            <a:xfrm>
              <a:off x="4464" y="2735"/>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6" name="Rectangle 76" descr="Light upward diagonal">
              <a:extLst>
                <a:ext uri="{FF2B5EF4-FFF2-40B4-BE49-F238E27FC236}">
                  <a16:creationId xmlns:a16="http://schemas.microsoft.com/office/drawing/2014/main" id="{C8453465-FDF0-5C70-A2CB-D8E2F0F01D6E}"/>
                </a:ext>
              </a:extLst>
            </p:cNvPr>
            <p:cNvSpPr>
              <a:spLocks noChangeArrowheads="1"/>
            </p:cNvSpPr>
            <p:nvPr/>
          </p:nvSpPr>
          <p:spPr bwMode="auto">
            <a:xfrm>
              <a:off x="4896" y="2735"/>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7" name="Rectangle 77">
              <a:extLst>
                <a:ext uri="{FF2B5EF4-FFF2-40B4-BE49-F238E27FC236}">
                  <a16:creationId xmlns:a16="http://schemas.microsoft.com/office/drawing/2014/main" id="{51343F9B-C1D1-E315-E1EB-265EF4EEBD8F}"/>
                </a:ext>
              </a:extLst>
            </p:cNvPr>
            <p:cNvSpPr>
              <a:spLocks noChangeArrowheads="1"/>
            </p:cNvSpPr>
            <p:nvPr/>
          </p:nvSpPr>
          <p:spPr bwMode="auto">
            <a:xfrm>
              <a:off x="4464" y="2927"/>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8" name="Rectangle 78" descr="Light upward diagonal">
              <a:extLst>
                <a:ext uri="{FF2B5EF4-FFF2-40B4-BE49-F238E27FC236}">
                  <a16:creationId xmlns:a16="http://schemas.microsoft.com/office/drawing/2014/main" id="{493F35C3-9973-CB0D-F64A-F2CD59A3F984}"/>
                </a:ext>
              </a:extLst>
            </p:cNvPr>
            <p:cNvSpPr>
              <a:spLocks noChangeArrowheads="1"/>
            </p:cNvSpPr>
            <p:nvPr/>
          </p:nvSpPr>
          <p:spPr bwMode="auto">
            <a:xfrm>
              <a:off x="4752" y="2927"/>
              <a:ext cx="116" cy="291"/>
            </a:xfrm>
            <a:prstGeom prst="rect">
              <a:avLst/>
            </a:prstGeom>
            <a:blipFill dpi="0" rotWithShape="0">
              <a:blip r:embed="rId3"/>
              <a:srcRect/>
              <a:tile tx="0" ty="0" sx="100000" sy="100000" flip="none" algn="tl"/>
            </a:bli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9" name="Rectangle 79">
              <a:extLst>
                <a:ext uri="{FF2B5EF4-FFF2-40B4-BE49-F238E27FC236}">
                  <a16:creationId xmlns:a16="http://schemas.microsoft.com/office/drawing/2014/main" id="{68465D39-49B2-DECC-9B96-21BF7DA72FE8}"/>
                </a:ext>
              </a:extLst>
            </p:cNvPr>
            <p:cNvSpPr>
              <a:spLocks noChangeArrowheads="1"/>
            </p:cNvSpPr>
            <p:nvPr/>
          </p:nvSpPr>
          <p:spPr bwMode="auto">
            <a:xfrm>
              <a:off x="4560" y="2735"/>
              <a:ext cx="116" cy="291"/>
            </a:xfrm>
            <a:prstGeom prst="rect">
              <a:avLst/>
            </a:prstGeom>
            <a:solidFill>
              <a:schemeClr val="tx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0" name="Line 80">
              <a:extLst>
                <a:ext uri="{FF2B5EF4-FFF2-40B4-BE49-F238E27FC236}">
                  <a16:creationId xmlns:a16="http://schemas.microsoft.com/office/drawing/2014/main" id="{421E635A-A745-CB1B-041D-30942DB7E35C}"/>
                </a:ext>
              </a:extLst>
            </p:cNvPr>
            <p:cNvSpPr>
              <a:spLocks noChangeShapeType="1"/>
            </p:cNvSpPr>
            <p:nvPr/>
          </p:nvSpPr>
          <p:spPr bwMode="auto">
            <a:xfrm>
              <a:off x="5040" y="302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1" name="Oval 81">
              <a:extLst>
                <a:ext uri="{FF2B5EF4-FFF2-40B4-BE49-F238E27FC236}">
                  <a16:creationId xmlns:a16="http://schemas.microsoft.com/office/drawing/2014/main" id="{E3224518-FFE9-BED5-5314-4121C14F2058}"/>
                </a:ext>
              </a:extLst>
            </p:cNvPr>
            <p:cNvSpPr>
              <a:spLocks noChangeArrowheads="1"/>
            </p:cNvSpPr>
            <p:nvPr/>
          </p:nvSpPr>
          <p:spPr bwMode="auto">
            <a:xfrm>
              <a:off x="4608" y="2484"/>
              <a:ext cx="164" cy="409"/>
            </a:xfrm>
            <a:prstGeom prst="ellipse">
              <a:avLst/>
            </a:prstGeom>
            <a:noFill/>
            <a:ln w="28575" cap="rnd">
              <a:solidFill>
                <a:schemeClr val="tx1"/>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2" name="Freeform 82">
              <a:extLst>
                <a:ext uri="{FF2B5EF4-FFF2-40B4-BE49-F238E27FC236}">
                  <a16:creationId xmlns:a16="http://schemas.microsoft.com/office/drawing/2014/main" id="{B4B29118-7CBF-209B-D3FA-332917808F0B}"/>
                </a:ext>
              </a:extLst>
            </p:cNvPr>
            <p:cNvSpPr>
              <a:spLocks/>
            </p:cNvSpPr>
            <p:nvPr/>
          </p:nvSpPr>
          <p:spPr bwMode="auto">
            <a:xfrm>
              <a:off x="4763" y="2650"/>
              <a:ext cx="116" cy="233"/>
            </a:xfrm>
            <a:custGeom>
              <a:avLst/>
              <a:gdLst>
                <a:gd name="T0" fmla="*/ 129 w 129"/>
                <a:gd name="T1" fmla="*/ 81 h 81"/>
                <a:gd name="T2" fmla="*/ 60 w 129"/>
                <a:gd name="T3" fmla="*/ 28 h 81"/>
                <a:gd name="T4" fmla="*/ 0 w 129"/>
                <a:gd name="T5" fmla="*/ 0 h 81"/>
                <a:gd name="T6" fmla="*/ 0 60000 65536"/>
                <a:gd name="T7" fmla="*/ 0 60000 65536"/>
                <a:gd name="T8" fmla="*/ 0 60000 65536"/>
              </a:gdLst>
              <a:ahLst/>
              <a:cxnLst>
                <a:cxn ang="T6">
                  <a:pos x="T0" y="T1"/>
                </a:cxn>
                <a:cxn ang="T7">
                  <a:pos x="T2" y="T3"/>
                </a:cxn>
                <a:cxn ang="T8">
                  <a:pos x="T4" y="T5"/>
                </a:cxn>
              </a:cxnLst>
              <a:rect l="0" t="0" r="r" b="b"/>
              <a:pathLst>
                <a:path w="129" h="81">
                  <a:moveTo>
                    <a:pt x="129" y="81"/>
                  </a:moveTo>
                  <a:cubicBezTo>
                    <a:pt x="119" y="72"/>
                    <a:pt x="81" y="41"/>
                    <a:pt x="60" y="28"/>
                  </a:cubicBezTo>
                  <a:cubicBezTo>
                    <a:pt x="39" y="15"/>
                    <a:pt x="12" y="6"/>
                    <a:pt x="0" y="0"/>
                  </a:cubicBezTo>
                </a:path>
              </a:pathLst>
            </a:custGeom>
            <a:noFill/>
            <a:ln w="1270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3" name="Line 83">
              <a:extLst>
                <a:ext uri="{FF2B5EF4-FFF2-40B4-BE49-F238E27FC236}">
                  <a16:creationId xmlns:a16="http://schemas.microsoft.com/office/drawing/2014/main" id="{85AF2ECD-AF55-14EF-DD27-C4CEEA20824F}"/>
                </a:ext>
              </a:extLst>
            </p:cNvPr>
            <p:cNvSpPr>
              <a:spLocks noChangeShapeType="1"/>
            </p:cNvSpPr>
            <p:nvPr/>
          </p:nvSpPr>
          <p:spPr bwMode="auto">
            <a:xfrm>
              <a:off x="4752" y="283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4" name="Text Box 84">
              <a:extLst>
                <a:ext uri="{FF2B5EF4-FFF2-40B4-BE49-F238E27FC236}">
                  <a16:creationId xmlns:a16="http://schemas.microsoft.com/office/drawing/2014/main" id="{4CE653AE-EEB1-613A-2C52-B3BEBB5FE379}"/>
                </a:ext>
              </a:extLst>
            </p:cNvPr>
            <p:cNvSpPr txBox="1">
              <a:spLocks noChangeArrowheads="1"/>
            </p:cNvSpPr>
            <p:nvPr/>
          </p:nvSpPr>
          <p:spPr bwMode="auto">
            <a:xfrm>
              <a:off x="4608" y="2496"/>
              <a:ext cx="19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TW" sz="2000" b="1">
                  <a:ea typeface="新細明體" panose="02020500000000000000" pitchFamily="18" charset="-120"/>
                </a:rPr>
                <a:t>.</a:t>
              </a:r>
            </a:p>
          </p:txBody>
        </p:sp>
        <p:sp>
          <p:nvSpPr>
            <p:cNvPr id="85" name="Text Box 85">
              <a:extLst>
                <a:ext uri="{FF2B5EF4-FFF2-40B4-BE49-F238E27FC236}">
                  <a16:creationId xmlns:a16="http://schemas.microsoft.com/office/drawing/2014/main" id="{C64F1B57-49EE-6656-4C03-5BB1CD923FE9}"/>
                </a:ext>
              </a:extLst>
            </p:cNvPr>
            <p:cNvSpPr txBox="1">
              <a:spLocks noChangeArrowheads="1"/>
            </p:cNvSpPr>
            <p:nvPr/>
          </p:nvSpPr>
          <p:spPr bwMode="auto">
            <a:xfrm>
              <a:off x="4848" y="2726"/>
              <a:ext cx="19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TW" sz="2000" b="1">
                  <a:ea typeface="新細明體" panose="02020500000000000000" pitchFamily="18" charset="-120"/>
                </a:rPr>
                <a:t>.</a:t>
              </a:r>
            </a:p>
          </p:txBody>
        </p:sp>
        <p:sp>
          <p:nvSpPr>
            <p:cNvPr id="86" name="Line 86">
              <a:extLst>
                <a:ext uri="{FF2B5EF4-FFF2-40B4-BE49-F238E27FC236}">
                  <a16:creationId xmlns:a16="http://schemas.microsoft.com/office/drawing/2014/main" id="{0E13387A-C636-567A-7B03-7B64F03B8ADC}"/>
                </a:ext>
              </a:extLst>
            </p:cNvPr>
            <p:cNvSpPr>
              <a:spLocks noChangeShapeType="1"/>
            </p:cNvSpPr>
            <p:nvPr/>
          </p:nvSpPr>
          <p:spPr bwMode="auto">
            <a:xfrm>
              <a:off x="5136" y="302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7" name="Line 87">
              <a:extLst>
                <a:ext uri="{FF2B5EF4-FFF2-40B4-BE49-F238E27FC236}">
                  <a16:creationId xmlns:a16="http://schemas.microsoft.com/office/drawing/2014/main" id="{AA43C93F-FCB9-5A9B-F9A9-B0C26208A243}"/>
                </a:ext>
              </a:extLst>
            </p:cNvPr>
            <p:cNvSpPr>
              <a:spLocks noChangeShapeType="1"/>
            </p:cNvSpPr>
            <p:nvPr/>
          </p:nvSpPr>
          <p:spPr bwMode="auto">
            <a:xfrm>
              <a:off x="4848" y="2832"/>
              <a:ext cx="0" cy="96"/>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Tree>
    <p:extLst>
      <p:ext uri="{BB962C8B-B14F-4D97-AF65-F5344CB8AC3E}">
        <p14:creationId xmlns:p14="http://schemas.microsoft.com/office/powerpoint/2010/main" val="3919642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E16B-66E1-0AC7-3749-06F9898D0402}"/>
              </a:ext>
            </a:extLst>
          </p:cNvPr>
          <p:cNvSpPr>
            <a:spLocks noGrp="1"/>
          </p:cNvSpPr>
          <p:nvPr>
            <p:ph type="title"/>
          </p:nvPr>
        </p:nvSpPr>
        <p:spPr/>
        <p:txBody>
          <a:bodyPr/>
          <a:lstStyle/>
          <a:p>
            <a:r>
              <a:rPr lang="en-US" dirty="0"/>
              <a:t>Move Selection Strategy</a:t>
            </a:r>
          </a:p>
        </p:txBody>
      </p:sp>
      <p:sp>
        <p:nvSpPr>
          <p:cNvPr id="3" name="Content Placeholder 2">
            <a:extLst>
              <a:ext uri="{FF2B5EF4-FFF2-40B4-BE49-F238E27FC236}">
                <a16:creationId xmlns:a16="http://schemas.microsoft.com/office/drawing/2014/main" id="{E1D5CE11-0775-4484-FF49-215CDA097A82}"/>
              </a:ext>
            </a:extLst>
          </p:cNvPr>
          <p:cNvSpPr>
            <a:spLocks noGrp="1"/>
          </p:cNvSpPr>
          <p:nvPr>
            <p:ph idx="1"/>
          </p:nvPr>
        </p:nvSpPr>
        <p:spPr/>
        <p:txBody>
          <a:bodyPr>
            <a:normAutofit/>
          </a:bodyPr>
          <a:lstStyle/>
          <a:p>
            <a:r>
              <a:rPr lang="en-US" altLang="zh-TW" b="1" dirty="0"/>
              <a:t>Select a move between M1 and M2</a:t>
            </a:r>
          </a:p>
          <a:p>
            <a:pPr lvl="1"/>
            <a:r>
              <a:rPr lang="en-US" altLang="zh-TW" dirty="0"/>
              <a:t>Prob(M1)=4/5</a:t>
            </a:r>
          </a:p>
          <a:p>
            <a:pPr lvl="1"/>
            <a:r>
              <a:rPr lang="en-US" altLang="zh-TW" dirty="0"/>
              <a:t>Prob(M2)=1/5</a:t>
            </a:r>
          </a:p>
          <a:p>
            <a:r>
              <a:rPr lang="en-US" altLang="zh-TW" b="1" dirty="0"/>
              <a:t>If a move of type M1 is chosen and is rejected</a:t>
            </a:r>
          </a:p>
          <a:p>
            <a:pPr lvl="1"/>
            <a:r>
              <a:rPr lang="en-US" altLang="zh-TW" dirty="0"/>
              <a:t>Take a move of type M3 (for the same gate) with probability 1/10</a:t>
            </a:r>
          </a:p>
          <a:p>
            <a:r>
              <a:rPr lang="en-US" altLang="zh-TW" b="1" dirty="0"/>
              <a:t>Restriction on</a:t>
            </a:r>
          </a:p>
          <a:p>
            <a:pPr lvl="1"/>
            <a:r>
              <a:rPr lang="en-US" altLang="zh-TW" sz="2800" dirty="0"/>
              <a:t>How far a module can be displaced</a:t>
            </a:r>
          </a:p>
          <a:p>
            <a:pPr lvl="1"/>
            <a:r>
              <a:rPr lang="en-US" altLang="zh-TW" sz="2800" dirty="0"/>
              <a:t>What pairs of modules can be interchanged</a:t>
            </a:r>
            <a:endParaRPr lang="zh-TW" altLang="en-US" sz="2800" dirty="0"/>
          </a:p>
          <a:p>
            <a:endParaRPr lang="en-US" sz="3600" dirty="0"/>
          </a:p>
        </p:txBody>
      </p:sp>
      <p:sp>
        <p:nvSpPr>
          <p:cNvPr id="4" name="Text Box 4">
            <a:extLst>
              <a:ext uri="{FF2B5EF4-FFF2-40B4-BE49-F238E27FC236}">
                <a16:creationId xmlns:a16="http://schemas.microsoft.com/office/drawing/2014/main" id="{24311972-E9EE-C783-E0F6-E9F06E9C95DF}"/>
              </a:ext>
            </a:extLst>
          </p:cNvPr>
          <p:cNvSpPr txBox="1">
            <a:spLocks noChangeArrowheads="1"/>
          </p:cNvSpPr>
          <p:nvPr/>
        </p:nvSpPr>
        <p:spPr bwMode="auto">
          <a:xfrm>
            <a:off x="9355138" y="1578429"/>
            <a:ext cx="1998662" cy="10985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50000"/>
              </a:spcBef>
              <a:buFontTx/>
              <a:buNone/>
            </a:pPr>
            <a:r>
              <a:rPr lang="en-US" altLang="zh-TW" sz="1600" b="1">
                <a:ea typeface="新細明體" panose="02020500000000000000" pitchFamily="18" charset="-120"/>
              </a:rPr>
              <a:t>M1: Displacement </a:t>
            </a:r>
          </a:p>
          <a:p>
            <a:pPr algn="just">
              <a:spcBef>
                <a:spcPct val="50000"/>
              </a:spcBef>
              <a:buFontTx/>
              <a:buNone/>
            </a:pPr>
            <a:r>
              <a:rPr lang="en-US" altLang="zh-TW" sz="1600" b="1">
                <a:ea typeface="新細明體" panose="02020500000000000000" pitchFamily="18" charset="-120"/>
              </a:rPr>
              <a:t>M2: Interchange</a:t>
            </a:r>
          </a:p>
          <a:p>
            <a:pPr algn="just">
              <a:spcBef>
                <a:spcPct val="50000"/>
              </a:spcBef>
              <a:buFontTx/>
              <a:buNone/>
            </a:pPr>
            <a:r>
              <a:rPr lang="en-US" altLang="zh-TW" sz="1600" b="1">
                <a:ea typeface="新細明體" panose="02020500000000000000" pitchFamily="18" charset="-120"/>
              </a:rPr>
              <a:t>M3: Reflection</a:t>
            </a:r>
          </a:p>
        </p:txBody>
      </p:sp>
    </p:spTree>
    <p:extLst>
      <p:ext uri="{BB962C8B-B14F-4D97-AF65-F5344CB8AC3E}">
        <p14:creationId xmlns:p14="http://schemas.microsoft.com/office/powerpoint/2010/main" val="497871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0672-6DD6-E806-1133-55E9A42759ED}"/>
              </a:ext>
            </a:extLst>
          </p:cNvPr>
          <p:cNvSpPr>
            <a:spLocks noGrp="1"/>
          </p:cNvSpPr>
          <p:nvPr>
            <p:ph type="title"/>
          </p:nvPr>
        </p:nvSpPr>
        <p:spPr/>
        <p:txBody>
          <a:bodyPr/>
          <a:lstStyle/>
          <a:p>
            <a:r>
              <a:rPr lang="en-US" dirty="0"/>
              <a:t>Move Restriction</a:t>
            </a:r>
          </a:p>
        </p:txBody>
      </p:sp>
      <p:sp>
        <p:nvSpPr>
          <p:cNvPr id="3" name="Content Placeholder 2">
            <a:extLst>
              <a:ext uri="{FF2B5EF4-FFF2-40B4-BE49-F238E27FC236}">
                <a16:creationId xmlns:a16="http://schemas.microsoft.com/office/drawing/2014/main" id="{E4601D8D-5AEA-DA2A-2BC6-9DA7D0A20FB8}"/>
              </a:ext>
            </a:extLst>
          </p:cNvPr>
          <p:cNvSpPr>
            <a:spLocks noGrp="1"/>
          </p:cNvSpPr>
          <p:nvPr>
            <p:ph idx="1"/>
          </p:nvPr>
        </p:nvSpPr>
        <p:spPr/>
        <p:txBody>
          <a:bodyPr/>
          <a:lstStyle/>
          <a:p>
            <a:r>
              <a:rPr lang="en-US" altLang="zh-TW" sz="2600" b="1" dirty="0"/>
              <a:t>Range Limiter</a:t>
            </a:r>
          </a:p>
          <a:p>
            <a:pPr lvl="1"/>
            <a:r>
              <a:rPr lang="en-US" altLang="zh-TW" dirty="0"/>
              <a:t>At the beginning, R is very large, big enough to contain the whole chip</a:t>
            </a:r>
          </a:p>
          <a:p>
            <a:pPr lvl="1"/>
            <a:r>
              <a:rPr lang="en-US" altLang="zh-TW" dirty="0"/>
              <a:t>Window size shrinks slowly as the temperature decreases. In fact, height and width of R </a:t>
            </a:r>
            <a:r>
              <a:rPr lang="en-US" altLang="zh-TW" dirty="0">
                <a:sym typeface="Symbol" pitchFamily="2" charset="2"/>
              </a:rPr>
              <a:t></a:t>
            </a:r>
            <a:r>
              <a:rPr lang="en-US" altLang="zh-TW" dirty="0"/>
              <a:t> log(T)</a:t>
            </a:r>
          </a:p>
          <a:p>
            <a:pPr lvl="1"/>
            <a:r>
              <a:rPr lang="en-US" altLang="zh-TW" dirty="0"/>
              <a:t>Switching move begins when window size are so small that no inter-row modules interchange is permitted</a:t>
            </a:r>
            <a:endParaRPr lang="zh-TW" altLang="en-US" dirty="0"/>
          </a:p>
          <a:p>
            <a:endParaRPr lang="en-US" dirty="0"/>
          </a:p>
        </p:txBody>
      </p:sp>
      <p:grpSp>
        <p:nvGrpSpPr>
          <p:cNvPr id="97" name="Group 96">
            <a:extLst>
              <a:ext uri="{FF2B5EF4-FFF2-40B4-BE49-F238E27FC236}">
                <a16:creationId xmlns:a16="http://schemas.microsoft.com/office/drawing/2014/main" id="{DE431E7C-7DFB-98DE-6745-93BD904083D0}"/>
              </a:ext>
            </a:extLst>
          </p:cNvPr>
          <p:cNvGrpSpPr/>
          <p:nvPr/>
        </p:nvGrpSpPr>
        <p:grpSpPr>
          <a:xfrm>
            <a:off x="2721427" y="3966712"/>
            <a:ext cx="6073091" cy="2432046"/>
            <a:chOff x="3657600" y="3944940"/>
            <a:chExt cx="4800600" cy="1922461"/>
          </a:xfrm>
        </p:grpSpPr>
        <p:grpSp>
          <p:nvGrpSpPr>
            <p:cNvPr id="4" name="Group 98">
              <a:extLst>
                <a:ext uri="{FF2B5EF4-FFF2-40B4-BE49-F238E27FC236}">
                  <a16:creationId xmlns:a16="http://schemas.microsoft.com/office/drawing/2014/main" id="{C999398E-6AFE-AAEF-1DF1-A0E6BE15D111}"/>
                </a:ext>
              </a:extLst>
            </p:cNvPr>
            <p:cNvGrpSpPr>
              <a:grpSpLocks/>
            </p:cNvGrpSpPr>
            <p:nvPr/>
          </p:nvGrpSpPr>
          <p:grpSpPr bwMode="auto">
            <a:xfrm>
              <a:off x="3657600" y="3944940"/>
              <a:ext cx="1295400" cy="1376363"/>
              <a:chOff x="1344" y="2485"/>
              <a:chExt cx="816" cy="867"/>
            </a:xfrm>
          </p:grpSpPr>
          <p:grpSp>
            <p:nvGrpSpPr>
              <p:cNvPr id="5" name="Group 5">
                <a:extLst>
                  <a:ext uri="{FF2B5EF4-FFF2-40B4-BE49-F238E27FC236}">
                    <a16:creationId xmlns:a16="http://schemas.microsoft.com/office/drawing/2014/main" id="{3930E2C1-8C3E-9ED9-E9CE-87E54D2C29E6}"/>
                  </a:ext>
                </a:extLst>
              </p:cNvPr>
              <p:cNvGrpSpPr>
                <a:grpSpLocks/>
              </p:cNvGrpSpPr>
              <p:nvPr/>
            </p:nvGrpSpPr>
            <p:grpSpPr bwMode="auto">
              <a:xfrm>
                <a:off x="1344" y="2485"/>
                <a:ext cx="816" cy="867"/>
                <a:chOff x="1008" y="2543"/>
                <a:chExt cx="816" cy="867"/>
              </a:xfrm>
            </p:grpSpPr>
            <p:sp>
              <p:nvSpPr>
                <p:cNvPr id="13" name="Rectangle 6">
                  <a:extLst>
                    <a:ext uri="{FF2B5EF4-FFF2-40B4-BE49-F238E27FC236}">
                      <a16:creationId xmlns:a16="http://schemas.microsoft.com/office/drawing/2014/main" id="{667D5384-20B5-CA5E-0145-30A672CE6835}"/>
                    </a:ext>
                  </a:extLst>
                </p:cNvPr>
                <p:cNvSpPr>
                  <a:spLocks noChangeArrowheads="1"/>
                </p:cNvSpPr>
                <p:nvPr/>
              </p:nvSpPr>
              <p:spPr bwMode="auto">
                <a:xfrm>
                  <a:off x="1008" y="2543"/>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Line 7">
                  <a:extLst>
                    <a:ext uri="{FF2B5EF4-FFF2-40B4-BE49-F238E27FC236}">
                      <a16:creationId xmlns:a16="http://schemas.microsoft.com/office/drawing/2014/main" id="{2F895366-3AAD-00F0-5242-E8BBA37465E2}"/>
                    </a:ext>
                  </a:extLst>
                </p:cNvPr>
                <p:cNvSpPr>
                  <a:spLocks noChangeShapeType="1"/>
                </p:cNvSpPr>
                <p:nvPr/>
              </p:nvSpPr>
              <p:spPr bwMode="auto">
                <a:xfrm>
                  <a:off x="1152"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5" name="Line 8">
                  <a:extLst>
                    <a:ext uri="{FF2B5EF4-FFF2-40B4-BE49-F238E27FC236}">
                      <a16:creationId xmlns:a16="http://schemas.microsoft.com/office/drawing/2014/main" id="{DBBA23C8-CE77-D5DC-E7F9-6C26FB3A4480}"/>
                    </a:ext>
                  </a:extLst>
                </p:cNvPr>
                <p:cNvSpPr>
                  <a:spLocks noChangeShapeType="1"/>
                </p:cNvSpPr>
                <p:nvPr/>
              </p:nvSpPr>
              <p:spPr bwMode="auto">
                <a:xfrm>
                  <a:off x="1248"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 name="Line 9">
                  <a:extLst>
                    <a:ext uri="{FF2B5EF4-FFF2-40B4-BE49-F238E27FC236}">
                      <a16:creationId xmlns:a16="http://schemas.microsoft.com/office/drawing/2014/main" id="{266EFEDD-90BE-8028-EDD0-F6B4C1D06BDE}"/>
                    </a:ext>
                  </a:extLst>
                </p:cNvPr>
                <p:cNvSpPr>
                  <a:spLocks noChangeShapeType="1"/>
                </p:cNvSpPr>
                <p:nvPr/>
              </p:nvSpPr>
              <p:spPr bwMode="auto">
                <a:xfrm>
                  <a:off x="1344"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7" name="Line 10">
                  <a:extLst>
                    <a:ext uri="{FF2B5EF4-FFF2-40B4-BE49-F238E27FC236}">
                      <a16:creationId xmlns:a16="http://schemas.microsoft.com/office/drawing/2014/main" id="{3AA3178B-39F3-50F2-FB71-6964F3E16CBB}"/>
                    </a:ext>
                  </a:extLst>
                </p:cNvPr>
                <p:cNvSpPr>
                  <a:spLocks noChangeShapeType="1"/>
                </p:cNvSpPr>
                <p:nvPr/>
              </p:nvSpPr>
              <p:spPr bwMode="auto">
                <a:xfrm>
                  <a:off x="1536"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8" name="Line 11">
                  <a:extLst>
                    <a:ext uri="{FF2B5EF4-FFF2-40B4-BE49-F238E27FC236}">
                      <a16:creationId xmlns:a16="http://schemas.microsoft.com/office/drawing/2014/main" id="{8CBDC2AD-61D9-0769-D54C-772902DAA600}"/>
                    </a:ext>
                  </a:extLst>
                </p:cNvPr>
                <p:cNvSpPr>
                  <a:spLocks noChangeShapeType="1"/>
                </p:cNvSpPr>
                <p:nvPr/>
              </p:nvSpPr>
              <p:spPr bwMode="auto">
                <a:xfrm>
                  <a:off x="1680"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 name="Line 12">
                  <a:extLst>
                    <a:ext uri="{FF2B5EF4-FFF2-40B4-BE49-F238E27FC236}">
                      <a16:creationId xmlns:a16="http://schemas.microsoft.com/office/drawing/2014/main" id="{AAB1CB07-0702-3B85-1C53-5C5819516E02}"/>
                    </a:ext>
                  </a:extLst>
                </p:cNvPr>
                <p:cNvSpPr>
                  <a:spLocks noChangeShapeType="1"/>
                </p:cNvSpPr>
                <p:nvPr/>
              </p:nvSpPr>
              <p:spPr bwMode="auto">
                <a:xfrm>
                  <a:off x="1824"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0" name="Rectangle 13">
                  <a:extLst>
                    <a:ext uri="{FF2B5EF4-FFF2-40B4-BE49-F238E27FC236}">
                      <a16:creationId xmlns:a16="http://schemas.microsoft.com/office/drawing/2014/main" id="{C33AA788-ACEE-DDC7-90EA-6497C3FF5E40}"/>
                    </a:ext>
                  </a:extLst>
                </p:cNvPr>
                <p:cNvSpPr>
                  <a:spLocks noChangeArrowheads="1"/>
                </p:cNvSpPr>
                <p:nvPr/>
              </p:nvSpPr>
              <p:spPr bwMode="auto">
                <a:xfrm>
                  <a:off x="1008" y="2687"/>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Line 14">
                  <a:extLst>
                    <a:ext uri="{FF2B5EF4-FFF2-40B4-BE49-F238E27FC236}">
                      <a16:creationId xmlns:a16="http://schemas.microsoft.com/office/drawing/2014/main" id="{7E1CC284-03A6-81C1-2798-D00038D8BD32}"/>
                    </a:ext>
                  </a:extLst>
                </p:cNvPr>
                <p:cNvSpPr>
                  <a:spLocks noChangeShapeType="1"/>
                </p:cNvSpPr>
                <p:nvPr/>
              </p:nvSpPr>
              <p:spPr bwMode="auto">
                <a:xfrm>
                  <a:off x="1152"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2" name="Line 15">
                  <a:extLst>
                    <a:ext uri="{FF2B5EF4-FFF2-40B4-BE49-F238E27FC236}">
                      <a16:creationId xmlns:a16="http://schemas.microsoft.com/office/drawing/2014/main" id="{19B215F6-3254-DC68-B839-2AA2A44B7E2F}"/>
                    </a:ext>
                  </a:extLst>
                </p:cNvPr>
                <p:cNvSpPr>
                  <a:spLocks noChangeShapeType="1"/>
                </p:cNvSpPr>
                <p:nvPr/>
              </p:nvSpPr>
              <p:spPr bwMode="auto">
                <a:xfrm>
                  <a:off x="1248"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 name="Line 16">
                  <a:extLst>
                    <a:ext uri="{FF2B5EF4-FFF2-40B4-BE49-F238E27FC236}">
                      <a16:creationId xmlns:a16="http://schemas.microsoft.com/office/drawing/2014/main" id="{55D05A94-87BF-553F-A9B2-28A5CDD332B2}"/>
                    </a:ext>
                  </a:extLst>
                </p:cNvPr>
                <p:cNvSpPr>
                  <a:spLocks noChangeShapeType="1"/>
                </p:cNvSpPr>
                <p:nvPr/>
              </p:nvSpPr>
              <p:spPr bwMode="auto">
                <a:xfrm>
                  <a:off x="1344"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 name="Line 17">
                  <a:extLst>
                    <a:ext uri="{FF2B5EF4-FFF2-40B4-BE49-F238E27FC236}">
                      <a16:creationId xmlns:a16="http://schemas.microsoft.com/office/drawing/2014/main" id="{88C666F2-21C6-AB63-8661-CA420A5F0875}"/>
                    </a:ext>
                  </a:extLst>
                </p:cNvPr>
                <p:cNvSpPr>
                  <a:spLocks noChangeShapeType="1"/>
                </p:cNvSpPr>
                <p:nvPr/>
              </p:nvSpPr>
              <p:spPr bwMode="auto">
                <a:xfrm>
                  <a:off x="1536"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Line 18">
                  <a:extLst>
                    <a:ext uri="{FF2B5EF4-FFF2-40B4-BE49-F238E27FC236}">
                      <a16:creationId xmlns:a16="http://schemas.microsoft.com/office/drawing/2014/main" id="{B117FE4C-732C-2883-D110-5DA9E89AAE8A}"/>
                    </a:ext>
                  </a:extLst>
                </p:cNvPr>
                <p:cNvSpPr>
                  <a:spLocks noChangeShapeType="1"/>
                </p:cNvSpPr>
                <p:nvPr/>
              </p:nvSpPr>
              <p:spPr bwMode="auto">
                <a:xfrm>
                  <a:off x="1680"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Line 19">
                  <a:extLst>
                    <a:ext uri="{FF2B5EF4-FFF2-40B4-BE49-F238E27FC236}">
                      <a16:creationId xmlns:a16="http://schemas.microsoft.com/office/drawing/2014/main" id="{36AFBF61-08ED-122E-8AD4-C2D2BC4077CD}"/>
                    </a:ext>
                  </a:extLst>
                </p:cNvPr>
                <p:cNvSpPr>
                  <a:spLocks noChangeShapeType="1"/>
                </p:cNvSpPr>
                <p:nvPr/>
              </p:nvSpPr>
              <p:spPr bwMode="auto">
                <a:xfrm>
                  <a:off x="1824"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7" name="Rectangle 20">
                  <a:extLst>
                    <a:ext uri="{FF2B5EF4-FFF2-40B4-BE49-F238E27FC236}">
                      <a16:creationId xmlns:a16="http://schemas.microsoft.com/office/drawing/2014/main" id="{3DE2131A-E64A-9228-3667-E56CADB20534}"/>
                    </a:ext>
                  </a:extLst>
                </p:cNvPr>
                <p:cNvSpPr>
                  <a:spLocks noChangeArrowheads="1"/>
                </p:cNvSpPr>
                <p:nvPr/>
              </p:nvSpPr>
              <p:spPr bwMode="auto">
                <a:xfrm>
                  <a:off x="1008" y="2831"/>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8" name="Line 21">
                  <a:extLst>
                    <a:ext uri="{FF2B5EF4-FFF2-40B4-BE49-F238E27FC236}">
                      <a16:creationId xmlns:a16="http://schemas.microsoft.com/office/drawing/2014/main" id="{C999F8A1-F607-0998-8D77-30D6B6A9B274}"/>
                    </a:ext>
                  </a:extLst>
                </p:cNvPr>
                <p:cNvSpPr>
                  <a:spLocks noChangeShapeType="1"/>
                </p:cNvSpPr>
                <p:nvPr/>
              </p:nvSpPr>
              <p:spPr bwMode="auto">
                <a:xfrm>
                  <a:off x="1152"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 name="Line 22">
                  <a:extLst>
                    <a:ext uri="{FF2B5EF4-FFF2-40B4-BE49-F238E27FC236}">
                      <a16:creationId xmlns:a16="http://schemas.microsoft.com/office/drawing/2014/main" id="{EAF11A3D-863F-4C24-EC32-6BE14DAC6B34}"/>
                    </a:ext>
                  </a:extLst>
                </p:cNvPr>
                <p:cNvSpPr>
                  <a:spLocks noChangeShapeType="1"/>
                </p:cNvSpPr>
                <p:nvPr/>
              </p:nvSpPr>
              <p:spPr bwMode="auto">
                <a:xfrm>
                  <a:off x="1248"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 name="Line 23">
                  <a:extLst>
                    <a:ext uri="{FF2B5EF4-FFF2-40B4-BE49-F238E27FC236}">
                      <a16:creationId xmlns:a16="http://schemas.microsoft.com/office/drawing/2014/main" id="{0B9B401C-B6C6-A830-D8D4-B15C04CF11CB}"/>
                    </a:ext>
                  </a:extLst>
                </p:cNvPr>
                <p:cNvSpPr>
                  <a:spLocks noChangeShapeType="1"/>
                </p:cNvSpPr>
                <p:nvPr/>
              </p:nvSpPr>
              <p:spPr bwMode="auto">
                <a:xfrm>
                  <a:off x="1344"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1" name="Line 24">
                  <a:extLst>
                    <a:ext uri="{FF2B5EF4-FFF2-40B4-BE49-F238E27FC236}">
                      <a16:creationId xmlns:a16="http://schemas.microsoft.com/office/drawing/2014/main" id="{2B633111-9EDB-AB52-0623-DD452A8FA02B}"/>
                    </a:ext>
                  </a:extLst>
                </p:cNvPr>
                <p:cNvSpPr>
                  <a:spLocks noChangeShapeType="1"/>
                </p:cNvSpPr>
                <p:nvPr/>
              </p:nvSpPr>
              <p:spPr bwMode="auto">
                <a:xfrm>
                  <a:off x="1536"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Line 25">
                  <a:extLst>
                    <a:ext uri="{FF2B5EF4-FFF2-40B4-BE49-F238E27FC236}">
                      <a16:creationId xmlns:a16="http://schemas.microsoft.com/office/drawing/2014/main" id="{2D00BAAD-6F8C-B475-1A20-E7AAC2C0CF92}"/>
                    </a:ext>
                  </a:extLst>
                </p:cNvPr>
                <p:cNvSpPr>
                  <a:spLocks noChangeShapeType="1"/>
                </p:cNvSpPr>
                <p:nvPr/>
              </p:nvSpPr>
              <p:spPr bwMode="auto">
                <a:xfrm>
                  <a:off x="1680"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3" name="Line 26">
                  <a:extLst>
                    <a:ext uri="{FF2B5EF4-FFF2-40B4-BE49-F238E27FC236}">
                      <a16:creationId xmlns:a16="http://schemas.microsoft.com/office/drawing/2014/main" id="{C4CD0BF8-58FB-1325-9468-DF0B640779A8}"/>
                    </a:ext>
                  </a:extLst>
                </p:cNvPr>
                <p:cNvSpPr>
                  <a:spLocks noChangeShapeType="1"/>
                </p:cNvSpPr>
                <p:nvPr/>
              </p:nvSpPr>
              <p:spPr bwMode="auto">
                <a:xfrm>
                  <a:off x="1824"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4" name="Rectangle 27">
                  <a:extLst>
                    <a:ext uri="{FF2B5EF4-FFF2-40B4-BE49-F238E27FC236}">
                      <a16:creationId xmlns:a16="http://schemas.microsoft.com/office/drawing/2014/main" id="{53BBB7D8-1563-9B05-11AE-2BAA297A09DB}"/>
                    </a:ext>
                  </a:extLst>
                </p:cNvPr>
                <p:cNvSpPr>
                  <a:spLocks noChangeArrowheads="1"/>
                </p:cNvSpPr>
                <p:nvPr/>
              </p:nvSpPr>
              <p:spPr bwMode="auto">
                <a:xfrm>
                  <a:off x="1008" y="3119"/>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5" name="Line 28">
                  <a:extLst>
                    <a:ext uri="{FF2B5EF4-FFF2-40B4-BE49-F238E27FC236}">
                      <a16:creationId xmlns:a16="http://schemas.microsoft.com/office/drawing/2014/main" id="{1824CDD9-B488-6B8D-6C4E-393914C1DAA1}"/>
                    </a:ext>
                  </a:extLst>
                </p:cNvPr>
                <p:cNvSpPr>
                  <a:spLocks noChangeShapeType="1"/>
                </p:cNvSpPr>
                <p:nvPr/>
              </p:nvSpPr>
              <p:spPr bwMode="auto">
                <a:xfrm>
                  <a:off x="1152"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6" name="Line 29">
                  <a:extLst>
                    <a:ext uri="{FF2B5EF4-FFF2-40B4-BE49-F238E27FC236}">
                      <a16:creationId xmlns:a16="http://schemas.microsoft.com/office/drawing/2014/main" id="{64C7E1A1-DB74-14A8-79AB-B95B3955136D}"/>
                    </a:ext>
                  </a:extLst>
                </p:cNvPr>
                <p:cNvSpPr>
                  <a:spLocks noChangeShapeType="1"/>
                </p:cNvSpPr>
                <p:nvPr/>
              </p:nvSpPr>
              <p:spPr bwMode="auto">
                <a:xfrm>
                  <a:off x="1248"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7" name="Line 30">
                  <a:extLst>
                    <a:ext uri="{FF2B5EF4-FFF2-40B4-BE49-F238E27FC236}">
                      <a16:creationId xmlns:a16="http://schemas.microsoft.com/office/drawing/2014/main" id="{089EB3C6-5100-1007-ABF0-895B0D3157F7}"/>
                    </a:ext>
                  </a:extLst>
                </p:cNvPr>
                <p:cNvSpPr>
                  <a:spLocks noChangeShapeType="1"/>
                </p:cNvSpPr>
                <p:nvPr/>
              </p:nvSpPr>
              <p:spPr bwMode="auto">
                <a:xfrm>
                  <a:off x="1344"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8" name="Line 31">
                  <a:extLst>
                    <a:ext uri="{FF2B5EF4-FFF2-40B4-BE49-F238E27FC236}">
                      <a16:creationId xmlns:a16="http://schemas.microsoft.com/office/drawing/2014/main" id="{4DD7DD20-296B-D1A9-CDA6-978F8F0EB979}"/>
                    </a:ext>
                  </a:extLst>
                </p:cNvPr>
                <p:cNvSpPr>
                  <a:spLocks noChangeShapeType="1"/>
                </p:cNvSpPr>
                <p:nvPr/>
              </p:nvSpPr>
              <p:spPr bwMode="auto">
                <a:xfrm>
                  <a:off x="1536"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9" name="Line 32">
                  <a:extLst>
                    <a:ext uri="{FF2B5EF4-FFF2-40B4-BE49-F238E27FC236}">
                      <a16:creationId xmlns:a16="http://schemas.microsoft.com/office/drawing/2014/main" id="{B79C00A3-2BF3-2FB7-4DF3-38238F6A6A61}"/>
                    </a:ext>
                  </a:extLst>
                </p:cNvPr>
                <p:cNvSpPr>
                  <a:spLocks noChangeShapeType="1"/>
                </p:cNvSpPr>
                <p:nvPr/>
              </p:nvSpPr>
              <p:spPr bwMode="auto">
                <a:xfrm>
                  <a:off x="1680"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0" name="Line 33">
                  <a:extLst>
                    <a:ext uri="{FF2B5EF4-FFF2-40B4-BE49-F238E27FC236}">
                      <a16:creationId xmlns:a16="http://schemas.microsoft.com/office/drawing/2014/main" id="{171A255C-2748-7F6F-00B1-F0C38CCEC995}"/>
                    </a:ext>
                  </a:extLst>
                </p:cNvPr>
                <p:cNvSpPr>
                  <a:spLocks noChangeShapeType="1"/>
                </p:cNvSpPr>
                <p:nvPr/>
              </p:nvSpPr>
              <p:spPr bwMode="auto">
                <a:xfrm>
                  <a:off x="1824"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1" name="Rectangle 34">
                  <a:extLst>
                    <a:ext uri="{FF2B5EF4-FFF2-40B4-BE49-F238E27FC236}">
                      <a16:creationId xmlns:a16="http://schemas.microsoft.com/office/drawing/2014/main" id="{387ECC4D-334D-2C86-210B-06815B2484C1}"/>
                    </a:ext>
                  </a:extLst>
                </p:cNvPr>
                <p:cNvSpPr>
                  <a:spLocks noChangeArrowheads="1"/>
                </p:cNvSpPr>
                <p:nvPr/>
              </p:nvSpPr>
              <p:spPr bwMode="auto">
                <a:xfrm>
                  <a:off x="1008" y="2975"/>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2" name="Line 35">
                  <a:extLst>
                    <a:ext uri="{FF2B5EF4-FFF2-40B4-BE49-F238E27FC236}">
                      <a16:creationId xmlns:a16="http://schemas.microsoft.com/office/drawing/2014/main" id="{8AB8D143-60FD-835E-7A45-AB188EE6F3D8}"/>
                    </a:ext>
                  </a:extLst>
                </p:cNvPr>
                <p:cNvSpPr>
                  <a:spLocks noChangeShapeType="1"/>
                </p:cNvSpPr>
                <p:nvPr/>
              </p:nvSpPr>
              <p:spPr bwMode="auto">
                <a:xfrm>
                  <a:off x="1152"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3" name="Line 36">
                  <a:extLst>
                    <a:ext uri="{FF2B5EF4-FFF2-40B4-BE49-F238E27FC236}">
                      <a16:creationId xmlns:a16="http://schemas.microsoft.com/office/drawing/2014/main" id="{38830397-6646-AE70-CAF7-9C6577F8773E}"/>
                    </a:ext>
                  </a:extLst>
                </p:cNvPr>
                <p:cNvSpPr>
                  <a:spLocks noChangeShapeType="1"/>
                </p:cNvSpPr>
                <p:nvPr/>
              </p:nvSpPr>
              <p:spPr bwMode="auto">
                <a:xfrm>
                  <a:off x="1248"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Line 37">
                  <a:extLst>
                    <a:ext uri="{FF2B5EF4-FFF2-40B4-BE49-F238E27FC236}">
                      <a16:creationId xmlns:a16="http://schemas.microsoft.com/office/drawing/2014/main" id="{7FE2633A-5438-AA03-0D5F-B44C3B010BBE}"/>
                    </a:ext>
                  </a:extLst>
                </p:cNvPr>
                <p:cNvSpPr>
                  <a:spLocks noChangeShapeType="1"/>
                </p:cNvSpPr>
                <p:nvPr/>
              </p:nvSpPr>
              <p:spPr bwMode="auto">
                <a:xfrm>
                  <a:off x="1344"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5" name="Line 38">
                  <a:extLst>
                    <a:ext uri="{FF2B5EF4-FFF2-40B4-BE49-F238E27FC236}">
                      <a16:creationId xmlns:a16="http://schemas.microsoft.com/office/drawing/2014/main" id="{3730965E-B994-91E6-4727-AFF8F43EB511}"/>
                    </a:ext>
                  </a:extLst>
                </p:cNvPr>
                <p:cNvSpPr>
                  <a:spLocks noChangeShapeType="1"/>
                </p:cNvSpPr>
                <p:nvPr/>
              </p:nvSpPr>
              <p:spPr bwMode="auto">
                <a:xfrm>
                  <a:off x="1536"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6" name="Line 39">
                  <a:extLst>
                    <a:ext uri="{FF2B5EF4-FFF2-40B4-BE49-F238E27FC236}">
                      <a16:creationId xmlns:a16="http://schemas.microsoft.com/office/drawing/2014/main" id="{79908071-68D0-B1B2-7F51-99B198E1FF27}"/>
                    </a:ext>
                  </a:extLst>
                </p:cNvPr>
                <p:cNvSpPr>
                  <a:spLocks noChangeShapeType="1"/>
                </p:cNvSpPr>
                <p:nvPr/>
              </p:nvSpPr>
              <p:spPr bwMode="auto">
                <a:xfrm>
                  <a:off x="1680"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7" name="Line 40">
                  <a:extLst>
                    <a:ext uri="{FF2B5EF4-FFF2-40B4-BE49-F238E27FC236}">
                      <a16:creationId xmlns:a16="http://schemas.microsoft.com/office/drawing/2014/main" id="{EC275222-5EA1-70BE-E087-E301D50A8051}"/>
                    </a:ext>
                  </a:extLst>
                </p:cNvPr>
                <p:cNvSpPr>
                  <a:spLocks noChangeShapeType="1"/>
                </p:cNvSpPr>
                <p:nvPr/>
              </p:nvSpPr>
              <p:spPr bwMode="auto">
                <a:xfrm>
                  <a:off x="1824"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
            <p:nvSpPr>
              <p:cNvPr id="6" name="Rectangle 43">
                <a:extLst>
                  <a:ext uri="{FF2B5EF4-FFF2-40B4-BE49-F238E27FC236}">
                    <a16:creationId xmlns:a16="http://schemas.microsoft.com/office/drawing/2014/main" id="{CF26CF2F-7AE6-B25A-DFCF-38E9F779A810}"/>
                  </a:ext>
                </a:extLst>
              </p:cNvPr>
              <p:cNvSpPr>
                <a:spLocks noChangeArrowheads="1"/>
              </p:cNvSpPr>
              <p:nvPr/>
            </p:nvSpPr>
            <p:spPr bwMode="auto">
              <a:xfrm>
                <a:off x="1680" y="2773"/>
                <a:ext cx="116" cy="29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Line 44">
                <a:extLst>
                  <a:ext uri="{FF2B5EF4-FFF2-40B4-BE49-F238E27FC236}">
                    <a16:creationId xmlns:a16="http://schemas.microsoft.com/office/drawing/2014/main" id="{92C8EFF3-29BE-4589-1C84-7AC179E5C9DB}"/>
                  </a:ext>
                </a:extLst>
              </p:cNvPr>
              <p:cNvSpPr>
                <a:spLocks noChangeShapeType="1"/>
              </p:cNvSpPr>
              <p:nvPr/>
            </p:nvSpPr>
            <p:spPr bwMode="auto">
              <a:xfrm flipV="1">
                <a:off x="1872" y="2822"/>
                <a:ext cx="240" cy="9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 name="Line 45">
                <a:extLst>
                  <a:ext uri="{FF2B5EF4-FFF2-40B4-BE49-F238E27FC236}">
                    <a16:creationId xmlns:a16="http://schemas.microsoft.com/office/drawing/2014/main" id="{0CB96E44-EC8B-9406-6EEA-8B8BF9923180}"/>
                  </a:ext>
                </a:extLst>
              </p:cNvPr>
              <p:cNvSpPr>
                <a:spLocks noChangeShapeType="1"/>
              </p:cNvSpPr>
              <p:nvPr/>
            </p:nvSpPr>
            <p:spPr bwMode="auto">
              <a:xfrm flipV="1">
                <a:off x="1824" y="2774"/>
                <a:ext cx="48" cy="9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 name="Line 46">
                <a:extLst>
                  <a:ext uri="{FF2B5EF4-FFF2-40B4-BE49-F238E27FC236}">
                    <a16:creationId xmlns:a16="http://schemas.microsoft.com/office/drawing/2014/main" id="{9CEE4CE1-D4F6-10AC-E6EC-24F2B9F75504}"/>
                  </a:ext>
                </a:extLst>
              </p:cNvPr>
              <p:cNvSpPr>
                <a:spLocks noChangeShapeType="1"/>
              </p:cNvSpPr>
              <p:nvPr/>
            </p:nvSpPr>
            <p:spPr bwMode="auto">
              <a:xfrm flipH="1" flipV="1">
                <a:off x="1584" y="2822"/>
                <a:ext cx="144" cy="4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 name="Line 47">
                <a:extLst>
                  <a:ext uri="{FF2B5EF4-FFF2-40B4-BE49-F238E27FC236}">
                    <a16:creationId xmlns:a16="http://schemas.microsoft.com/office/drawing/2014/main" id="{1B0F0432-7169-4590-80F6-BA1CA240463D}"/>
                  </a:ext>
                </a:extLst>
              </p:cNvPr>
              <p:cNvSpPr>
                <a:spLocks noChangeShapeType="1"/>
              </p:cNvSpPr>
              <p:nvPr/>
            </p:nvSpPr>
            <p:spPr bwMode="auto">
              <a:xfrm>
                <a:off x="1872" y="2918"/>
                <a:ext cx="96"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 name="Line 48">
                <a:extLst>
                  <a:ext uri="{FF2B5EF4-FFF2-40B4-BE49-F238E27FC236}">
                    <a16:creationId xmlns:a16="http://schemas.microsoft.com/office/drawing/2014/main" id="{21E20F00-A1DB-A43C-6A8F-322C78EC5AA7}"/>
                  </a:ext>
                </a:extLst>
              </p:cNvPr>
              <p:cNvSpPr>
                <a:spLocks noChangeShapeType="1"/>
              </p:cNvSpPr>
              <p:nvPr/>
            </p:nvSpPr>
            <p:spPr bwMode="auto">
              <a:xfrm>
                <a:off x="1824" y="296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 name="Line 49">
                <a:extLst>
                  <a:ext uri="{FF2B5EF4-FFF2-40B4-BE49-F238E27FC236}">
                    <a16:creationId xmlns:a16="http://schemas.microsoft.com/office/drawing/2014/main" id="{869B532B-8B94-AD20-A9F3-72FA29CECE06}"/>
                  </a:ext>
                </a:extLst>
              </p:cNvPr>
              <p:cNvSpPr>
                <a:spLocks noChangeShapeType="1"/>
              </p:cNvSpPr>
              <p:nvPr/>
            </p:nvSpPr>
            <p:spPr bwMode="auto">
              <a:xfrm flipH="1">
                <a:off x="1536" y="2966"/>
                <a:ext cx="240" cy="4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48" name="Group 51">
              <a:extLst>
                <a:ext uri="{FF2B5EF4-FFF2-40B4-BE49-F238E27FC236}">
                  <a16:creationId xmlns:a16="http://schemas.microsoft.com/office/drawing/2014/main" id="{A466B1A2-3176-F013-3074-EBF84D7604C0}"/>
                </a:ext>
              </a:extLst>
            </p:cNvPr>
            <p:cNvGrpSpPr>
              <a:grpSpLocks/>
            </p:cNvGrpSpPr>
            <p:nvPr/>
          </p:nvGrpSpPr>
          <p:grpSpPr bwMode="auto">
            <a:xfrm>
              <a:off x="7162800" y="3944940"/>
              <a:ext cx="1295400" cy="1376363"/>
              <a:chOff x="1008" y="2543"/>
              <a:chExt cx="816" cy="867"/>
            </a:xfrm>
          </p:grpSpPr>
          <p:sp>
            <p:nvSpPr>
              <p:cNvPr id="49" name="Rectangle 52">
                <a:extLst>
                  <a:ext uri="{FF2B5EF4-FFF2-40B4-BE49-F238E27FC236}">
                    <a16:creationId xmlns:a16="http://schemas.microsoft.com/office/drawing/2014/main" id="{232B6663-30F6-FC5A-3AC2-C9D4D7E34A6D}"/>
                  </a:ext>
                </a:extLst>
              </p:cNvPr>
              <p:cNvSpPr>
                <a:spLocks noChangeArrowheads="1"/>
              </p:cNvSpPr>
              <p:nvPr/>
            </p:nvSpPr>
            <p:spPr bwMode="auto">
              <a:xfrm>
                <a:off x="1008" y="2543"/>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0" name="Line 53">
                <a:extLst>
                  <a:ext uri="{FF2B5EF4-FFF2-40B4-BE49-F238E27FC236}">
                    <a16:creationId xmlns:a16="http://schemas.microsoft.com/office/drawing/2014/main" id="{82D93998-0A39-D38A-AB41-A1D58D74FE74}"/>
                  </a:ext>
                </a:extLst>
              </p:cNvPr>
              <p:cNvSpPr>
                <a:spLocks noChangeShapeType="1"/>
              </p:cNvSpPr>
              <p:nvPr/>
            </p:nvSpPr>
            <p:spPr bwMode="auto">
              <a:xfrm>
                <a:off x="1152"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1" name="Line 54">
                <a:extLst>
                  <a:ext uri="{FF2B5EF4-FFF2-40B4-BE49-F238E27FC236}">
                    <a16:creationId xmlns:a16="http://schemas.microsoft.com/office/drawing/2014/main" id="{FD016D76-1EB8-69B7-68C5-EEEEFFC5AAAD}"/>
                  </a:ext>
                </a:extLst>
              </p:cNvPr>
              <p:cNvSpPr>
                <a:spLocks noChangeShapeType="1"/>
              </p:cNvSpPr>
              <p:nvPr/>
            </p:nvSpPr>
            <p:spPr bwMode="auto">
              <a:xfrm>
                <a:off x="1248"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2" name="Line 55">
                <a:extLst>
                  <a:ext uri="{FF2B5EF4-FFF2-40B4-BE49-F238E27FC236}">
                    <a16:creationId xmlns:a16="http://schemas.microsoft.com/office/drawing/2014/main" id="{0B09BFC5-D5DE-000B-BE9B-43A35701F4DC}"/>
                  </a:ext>
                </a:extLst>
              </p:cNvPr>
              <p:cNvSpPr>
                <a:spLocks noChangeShapeType="1"/>
              </p:cNvSpPr>
              <p:nvPr/>
            </p:nvSpPr>
            <p:spPr bwMode="auto">
              <a:xfrm>
                <a:off x="1344"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3" name="Line 56">
                <a:extLst>
                  <a:ext uri="{FF2B5EF4-FFF2-40B4-BE49-F238E27FC236}">
                    <a16:creationId xmlns:a16="http://schemas.microsoft.com/office/drawing/2014/main" id="{7B328141-FF44-2B8E-3239-CFD0BCDD3E54}"/>
                  </a:ext>
                </a:extLst>
              </p:cNvPr>
              <p:cNvSpPr>
                <a:spLocks noChangeShapeType="1"/>
              </p:cNvSpPr>
              <p:nvPr/>
            </p:nvSpPr>
            <p:spPr bwMode="auto">
              <a:xfrm>
                <a:off x="1536"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4" name="Line 57">
                <a:extLst>
                  <a:ext uri="{FF2B5EF4-FFF2-40B4-BE49-F238E27FC236}">
                    <a16:creationId xmlns:a16="http://schemas.microsoft.com/office/drawing/2014/main" id="{0329BA11-BBB4-CF93-701B-F097AA437534}"/>
                  </a:ext>
                </a:extLst>
              </p:cNvPr>
              <p:cNvSpPr>
                <a:spLocks noChangeShapeType="1"/>
              </p:cNvSpPr>
              <p:nvPr/>
            </p:nvSpPr>
            <p:spPr bwMode="auto">
              <a:xfrm>
                <a:off x="1680"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5" name="Line 58">
                <a:extLst>
                  <a:ext uri="{FF2B5EF4-FFF2-40B4-BE49-F238E27FC236}">
                    <a16:creationId xmlns:a16="http://schemas.microsoft.com/office/drawing/2014/main" id="{E4150B07-D2EF-4135-8E3D-B50CF00E1BB2}"/>
                  </a:ext>
                </a:extLst>
              </p:cNvPr>
              <p:cNvSpPr>
                <a:spLocks noChangeShapeType="1"/>
              </p:cNvSpPr>
              <p:nvPr/>
            </p:nvSpPr>
            <p:spPr bwMode="auto">
              <a:xfrm>
                <a:off x="1824" y="264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6" name="Rectangle 59">
                <a:extLst>
                  <a:ext uri="{FF2B5EF4-FFF2-40B4-BE49-F238E27FC236}">
                    <a16:creationId xmlns:a16="http://schemas.microsoft.com/office/drawing/2014/main" id="{79B24F1D-1F87-C03B-B43E-5A69AAFA2791}"/>
                  </a:ext>
                </a:extLst>
              </p:cNvPr>
              <p:cNvSpPr>
                <a:spLocks noChangeArrowheads="1"/>
              </p:cNvSpPr>
              <p:nvPr/>
            </p:nvSpPr>
            <p:spPr bwMode="auto">
              <a:xfrm>
                <a:off x="1008" y="2687"/>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57" name="Line 60">
                <a:extLst>
                  <a:ext uri="{FF2B5EF4-FFF2-40B4-BE49-F238E27FC236}">
                    <a16:creationId xmlns:a16="http://schemas.microsoft.com/office/drawing/2014/main" id="{E09B2BCF-AF06-1F8E-C5CA-98241BD28124}"/>
                  </a:ext>
                </a:extLst>
              </p:cNvPr>
              <p:cNvSpPr>
                <a:spLocks noChangeShapeType="1"/>
              </p:cNvSpPr>
              <p:nvPr/>
            </p:nvSpPr>
            <p:spPr bwMode="auto">
              <a:xfrm>
                <a:off x="1152"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 name="Line 61">
                <a:extLst>
                  <a:ext uri="{FF2B5EF4-FFF2-40B4-BE49-F238E27FC236}">
                    <a16:creationId xmlns:a16="http://schemas.microsoft.com/office/drawing/2014/main" id="{554032C1-DA0A-B92A-EFF3-D879DFA94B39}"/>
                  </a:ext>
                </a:extLst>
              </p:cNvPr>
              <p:cNvSpPr>
                <a:spLocks noChangeShapeType="1"/>
              </p:cNvSpPr>
              <p:nvPr/>
            </p:nvSpPr>
            <p:spPr bwMode="auto">
              <a:xfrm>
                <a:off x="1248"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9" name="Line 62">
                <a:extLst>
                  <a:ext uri="{FF2B5EF4-FFF2-40B4-BE49-F238E27FC236}">
                    <a16:creationId xmlns:a16="http://schemas.microsoft.com/office/drawing/2014/main" id="{B34C96B6-5460-AD1E-38E7-F77597C08176}"/>
                  </a:ext>
                </a:extLst>
              </p:cNvPr>
              <p:cNvSpPr>
                <a:spLocks noChangeShapeType="1"/>
              </p:cNvSpPr>
              <p:nvPr/>
            </p:nvSpPr>
            <p:spPr bwMode="auto">
              <a:xfrm>
                <a:off x="1344"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0" name="Line 63">
                <a:extLst>
                  <a:ext uri="{FF2B5EF4-FFF2-40B4-BE49-F238E27FC236}">
                    <a16:creationId xmlns:a16="http://schemas.microsoft.com/office/drawing/2014/main" id="{5A18A40B-4E70-DB56-E56F-5C2ED785A40B}"/>
                  </a:ext>
                </a:extLst>
              </p:cNvPr>
              <p:cNvSpPr>
                <a:spLocks noChangeShapeType="1"/>
              </p:cNvSpPr>
              <p:nvPr/>
            </p:nvSpPr>
            <p:spPr bwMode="auto">
              <a:xfrm>
                <a:off x="1536"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1" name="Line 64">
                <a:extLst>
                  <a:ext uri="{FF2B5EF4-FFF2-40B4-BE49-F238E27FC236}">
                    <a16:creationId xmlns:a16="http://schemas.microsoft.com/office/drawing/2014/main" id="{3324048C-52BA-7195-22F6-226A5C7F5153}"/>
                  </a:ext>
                </a:extLst>
              </p:cNvPr>
              <p:cNvSpPr>
                <a:spLocks noChangeShapeType="1"/>
              </p:cNvSpPr>
              <p:nvPr/>
            </p:nvSpPr>
            <p:spPr bwMode="auto">
              <a:xfrm>
                <a:off x="1680"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2" name="Line 65">
                <a:extLst>
                  <a:ext uri="{FF2B5EF4-FFF2-40B4-BE49-F238E27FC236}">
                    <a16:creationId xmlns:a16="http://schemas.microsoft.com/office/drawing/2014/main" id="{403119A1-6FFF-0C07-1E2D-62ED0E83C795}"/>
                  </a:ext>
                </a:extLst>
              </p:cNvPr>
              <p:cNvSpPr>
                <a:spLocks noChangeShapeType="1"/>
              </p:cNvSpPr>
              <p:nvPr/>
            </p:nvSpPr>
            <p:spPr bwMode="auto">
              <a:xfrm>
                <a:off x="1824"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3" name="Rectangle 66">
                <a:extLst>
                  <a:ext uri="{FF2B5EF4-FFF2-40B4-BE49-F238E27FC236}">
                    <a16:creationId xmlns:a16="http://schemas.microsoft.com/office/drawing/2014/main" id="{6FF8488A-533A-8AB5-963E-F5E4980463D9}"/>
                  </a:ext>
                </a:extLst>
              </p:cNvPr>
              <p:cNvSpPr>
                <a:spLocks noChangeArrowheads="1"/>
              </p:cNvSpPr>
              <p:nvPr/>
            </p:nvSpPr>
            <p:spPr bwMode="auto">
              <a:xfrm>
                <a:off x="1008" y="2831"/>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4" name="Line 67">
                <a:extLst>
                  <a:ext uri="{FF2B5EF4-FFF2-40B4-BE49-F238E27FC236}">
                    <a16:creationId xmlns:a16="http://schemas.microsoft.com/office/drawing/2014/main" id="{A230BE51-C56C-15B6-3847-8AE94FDA38E4}"/>
                  </a:ext>
                </a:extLst>
              </p:cNvPr>
              <p:cNvSpPr>
                <a:spLocks noChangeShapeType="1"/>
              </p:cNvSpPr>
              <p:nvPr/>
            </p:nvSpPr>
            <p:spPr bwMode="auto">
              <a:xfrm>
                <a:off x="1152"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5" name="Line 68">
                <a:extLst>
                  <a:ext uri="{FF2B5EF4-FFF2-40B4-BE49-F238E27FC236}">
                    <a16:creationId xmlns:a16="http://schemas.microsoft.com/office/drawing/2014/main" id="{E83480CB-1FA6-56E2-9E1B-2B8F86AEEBC5}"/>
                  </a:ext>
                </a:extLst>
              </p:cNvPr>
              <p:cNvSpPr>
                <a:spLocks noChangeShapeType="1"/>
              </p:cNvSpPr>
              <p:nvPr/>
            </p:nvSpPr>
            <p:spPr bwMode="auto">
              <a:xfrm>
                <a:off x="1248"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6" name="Line 69">
                <a:extLst>
                  <a:ext uri="{FF2B5EF4-FFF2-40B4-BE49-F238E27FC236}">
                    <a16:creationId xmlns:a16="http://schemas.microsoft.com/office/drawing/2014/main" id="{0136BD0A-1CA3-E2D1-10BF-9AA2B8155A29}"/>
                  </a:ext>
                </a:extLst>
              </p:cNvPr>
              <p:cNvSpPr>
                <a:spLocks noChangeShapeType="1"/>
              </p:cNvSpPr>
              <p:nvPr/>
            </p:nvSpPr>
            <p:spPr bwMode="auto">
              <a:xfrm>
                <a:off x="1344"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7" name="Line 70">
                <a:extLst>
                  <a:ext uri="{FF2B5EF4-FFF2-40B4-BE49-F238E27FC236}">
                    <a16:creationId xmlns:a16="http://schemas.microsoft.com/office/drawing/2014/main" id="{5D38C2FD-23BE-CB50-4A72-CAC6F485740C}"/>
                  </a:ext>
                </a:extLst>
              </p:cNvPr>
              <p:cNvSpPr>
                <a:spLocks noChangeShapeType="1"/>
              </p:cNvSpPr>
              <p:nvPr/>
            </p:nvSpPr>
            <p:spPr bwMode="auto">
              <a:xfrm>
                <a:off x="1536"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8" name="Line 71">
                <a:extLst>
                  <a:ext uri="{FF2B5EF4-FFF2-40B4-BE49-F238E27FC236}">
                    <a16:creationId xmlns:a16="http://schemas.microsoft.com/office/drawing/2014/main" id="{71FDF65B-967F-533A-E501-B503EFC800C1}"/>
                  </a:ext>
                </a:extLst>
              </p:cNvPr>
              <p:cNvSpPr>
                <a:spLocks noChangeShapeType="1"/>
              </p:cNvSpPr>
              <p:nvPr/>
            </p:nvSpPr>
            <p:spPr bwMode="auto">
              <a:xfrm>
                <a:off x="1680"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9" name="Line 72">
                <a:extLst>
                  <a:ext uri="{FF2B5EF4-FFF2-40B4-BE49-F238E27FC236}">
                    <a16:creationId xmlns:a16="http://schemas.microsoft.com/office/drawing/2014/main" id="{AD6B87EC-3556-39E8-010D-D7981B129E55}"/>
                  </a:ext>
                </a:extLst>
              </p:cNvPr>
              <p:cNvSpPr>
                <a:spLocks noChangeShapeType="1"/>
              </p:cNvSpPr>
              <p:nvPr/>
            </p:nvSpPr>
            <p:spPr bwMode="auto">
              <a:xfrm>
                <a:off x="1824" y="292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0" name="Rectangle 73">
                <a:extLst>
                  <a:ext uri="{FF2B5EF4-FFF2-40B4-BE49-F238E27FC236}">
                    <a16:creationId xmlns:a16="http://schemas.microsoft.com/office/drawing/2014/main" id="{0BCE100A-729E-ECFF-13F9-762D1538CD81}"/>
                  </a:ext>
                </a:extLst>
              </p:cNvPr>
              <p:cNvSpPr>
                <a:spLocks noChangeArrowheads="1"/>
              </p:cNvSpPr>
              <p:nvPr/>
            </p:nvSpPr>
            <p:spPr bwMode="auto">
              <a:xfrm>
                <a:off x="1008" y="3119"/>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Line 74">
                <a:extLst>
                  <a:ext uri="{FF2B5EF4-FFF2-40B4-BE49-F238E27FC236}">
                    <a16:creationId xmlns:a16="http://schemas.microsoft.com/office/drawing/2014/main" id="{765F87C7-DEA7-FA41-297B-E13FF42852E7}"/>
                  </a:ext>
                </a:extLst>
              </p:cNvPr>
              <p:cNvSpPr>
                <a:spLocks noChangeShapeType="1"/>
              </p:cNvSpPr>
              <p:nvPr/>
            </p:nvSpPr>
            <p:spPr bwMode="auto">
              <a:xfrm>
                <a:off x="1152"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2" name="Line 75">
                <a:extLst>
                  <a:ext uri="{FF2B5EF4-FFF2-40B4-BE49-F238E27FC236}">
                    <a16:creationId xmlns:a16="http://schemas.microsoft.com/office/drawing/2014/main" id="{646F9AFF-D47C-7199-00DE-CE98D79F7434}"/>
                  </a:ext>
                </a:extLst>
              </p:cNvPr>
              <p:cNvSpPr>
                <a:spLocks noChangeShapeType="1"/>
              </p:cNvSpPr>
              <p:nvPr/>
            </p:nvSpPr>
            <p:spPr bwMode="auto">
              <a:xfrm>
                <a:off x="1248"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3" name="Line 76">
                <a:extLst>
                  <a:ext uri="{FF2B5EF4-FFF2-40B4-BE49-F238E27FC236}">
                    <a16:creationId xmlns:a16="http://schemas.microsoft.com/office/drawing/2014/main" id="{DE364F98-768F-3140-598C-23014CCB81B0}"/>
                  </a:ext>
                </a:extLst>
              </p:cNvPr>
              <p:cNvSpPr>
                <a:spLocks noChangeShapeType="1"/>
              </p:cNvSpPr>
              <p:nvPr/>
            </p:nvSpPr>
            <p:spPr bwMode="auto">
              <a:xfrm>
                <a:off x="1344"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4" name="Line 77">
                <a:extLst>
                  <a:ext uri="{FF2B5EF4-FFF2-40B4-BE49-F238E27FC236}">
                    <a16:creationId xmlns:a16="http://schemas.microsoft.com/office/drawing/2014/main" id="{06A1B201-6D5E-5A06-3082-646B313E72F4}"/>
                  </a:ext>
                </a:extLst>
              </p:cNvPr>
              <p:cNvSpPr>
                <a:spLocks noChangeShapeType="1"/>
              </p:cNvSpPr>
              <p:nvPr/>
            </p:nvSpPr>
            <p:spPr bwMode="auto">
              <a:xfrm>
                <a:off x="1536"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5" name="Line 78">
                <a:extLst>
                  <a:ext uri="{FF2B5EF4-FFF2-40B4-BE49-F238E27FC236}">
                    <a16:creationId xmlns:a16="http://schemas.microsoft.com/office/drawing/2014/main" id="{2BCB16A0-8D79-E2AC-176E-63C795414770}"/>
                  </a:ext>
                </a:extLst>
              </p:cNvPr>
              <p:cNvSpPr>
                <a:spLocks noChangeShapeType="1"/>
              </p:cNvSpPr>
              <p:nvPr/>
            </p:nvSpPr>
            <p:spPr bwMode="auto">
              <a:xfrm>
                <a:off x="1680"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6" name="Line 79">
                <a:extLst>
                  <a:ext uri="{FF2B5EF4-FFF2-40B4-BE49-F238E27FC236}">
                    <a16:creationId xmlns:a16="http://schemas.microsoft.com/office/drawing/2014/main" id="{30D51A6C-5248-91CE-DAD4-D2BB0048E418}"/>
                  </a:ext>
                </a:extLst>
              </p:cNvPr>
              <p:cNvSpPr>
                <a:spLocks noChangeShapeType="1"/>
              </p:cNvSpPr>
              <p:nvPr/>
            </p:nvSpPr>
            <p:spPr bwMode="auto">
              <a:xfrm>
                <a:off x="1824" y="3216"/>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7" name="Rectangle 80">
                <a:extLst>
                  <a:ext uri="{FF2B5EF4-FFF2-40B4-BE49-F238E27FC236}">
                    <a16:creationId xmlns:a16="http://schemas.microsoft.com/office/drawing/2014/main" id="{9C573CAB-C70C-9CB9-A287-F87DF704B705}"/>
                  </a:ext>
                </a:extLst>
              </p:cNvPr>
              <p:cNvSpPr>
                <a:spLocks noChangeArrowheads="1"/>
              </p:cNvSpPr>
              <p:nvPr/>
            </p:nvSpPr>
            <p:spPr bwMode="auto">
              <a:xfrm>
                <a:off x="1008" y="2975"/>
                <a:ext cx="116" cy="29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8" name="Line 81">
                <a:extLst>
                  <a:ext uri="{FF2B5EF4-FFF2-40B4-BE49-F238E27FC236}">
                    <a16:creationId xmlns:a16="http://schemas.microsoft.com/office/drawing/2014/main" id="{7352CD2B-6D48-2787-D5E3-A79E313BDD74}"/>
                  </a:ext>
                </a:extLst>
              </p:cNvPr>
              <p:cNvSpPr>
                <a:spLocks noChangeShapeType="1"/>
              </p:cNvSpPr>
              <p:nvPr/>
            </p:nvSpPr>
            <p:spPr bwMode="auto">
              <a:xfrm>
                <a:off x="1152"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9" name="Line 82">
                <a:extLst>
                  <a:ext uri="{FF2B5EF4-FFF2-40B4-BE49-F238E27FC236}">
                    <a16:creationId xmlns:a16="http://schemas.microsoft.com/office/drawing/2014/main" id="{449F8453-6020-20D2-4CA0-680F8098AAB8}"/>
                  </a:ext>
                </a:extLst>
              </p:cNvPr>
              <p:cNvSpPr>
                <a:spLocks noChangeShapeType="1"/>
              </p:cNvSpPr>
              <p:nvPr/>
            </p:nvSpPr>
            <p:spPr bwMode="auto">
              <a:xfrm>
                <a:off x="1248"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0" name="Line 83">
                <a:extLst>
                  <a:ext uri="{FF2B5EF4-FFF2-40B4-BE49-F238E27FC236}">
                    <a16:creationId xmlns:a16="http://schemas.microsoft.com/office/drawing/2014/main" id="{0F29CF63-D477-BC9D-6BCB-AD55F7A55DF8}"/>
                  </a:ext>
                </a:extLst>
              </p:cNvPr>
              <p:cNvSpPr>
                <a:spLocks noChangeShapeType="1"/>
              </p:cNvSpPr>
              <p:nvPr/>
            </p:nvSpPr>
            <p:spPr bwMode="auto">
              <a:xfrm>
                <a:off x="1344"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1" name="Line 84">
                <a:extLst>
                  <a:ext uri="{FF2B5EF4-FFF2-40B4-BE49-F238E27FC236}">
                    <a16:creationId xmlns:a16="http://schemas.microsoft.com/office/drawing/2014/main" id="{B8118EDA-D384-98FB-3EFE-7F0DC0DBF3FE}"/>
                  </a:ext>
                </a:extLst>
              </p:cNvPr>
              <p:cNvSpPr>
                <a:spLocks noChangeShapeType="1"/>
              </p:cNvSpPr>
              <p:nvPr/>
            </p:nvSpPr>
            <p:spPr bwMode="auto">
              <a:xfrm>
                <a:off x="1536"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2" name="Line 85">
                <a:extLst>
                  <a:ext uri="{FF2B5EF4-FFF2-40B4-BE49-F238E27FC236}">
                    <a16:creationId xmlns:a16="http://schemas.microsoft.com/office/drawing/2014/main" id="{BFB8031D-1B49-61D5-69CB-AC2FA1DA913B}"/>
                  </a:ext>
                </a:extLst>
              </p:cNvPr>
              <p:cNvSpPr>
                <a:spLocks noChangeShapeType="1"/>
              </p:cNvSpPr>
              <p:nvPr/>
            </p:nvSpPr>
            <p:spPr bwMode="auto">
              <a:xfrm>
                <a:off x="1680"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3" name="Line 86">
                <a:extLst>
                  <a:ext uri="{FF2B5EF4-FFF2-40B4-BE49-F238E27FC236}">
                    <a16:creationId xmlns:a16="http://schemas.microsoft.com/office/drawing/2014/main" id="{74D7B623-7598-9387-F456-D23D3CB0E10A}"/>
                  </a:ext>
                </a:extLst>
              </p:cNvPr>
              <p:cNvSpPr>
                <a:spLocks noChangeShapeType="1"/>
              </p:cNvSpPr>
              <p:nvPr/>
            </p:nvSpPr>
            <p:spPr bwMode="auto">
              <a:xfrm>
                <a:off x="1824" y="3072"/>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
          <p:nvSpPr>
            <p:cNvPr id="84" name="Rectangle 88">
              <a:extLst>
                <a:ext uri="{FF2B5EF4-FFF2-40B4-BE49-F238E27FC236}">
                  <a16:creationId xmlns:a16="http://schemas.microsoft.com/office/drawing/2014/main" id="{45641C04-2F61-2719-0890-572EC9563845}"/>
                </a:ext>
              </a:extLst>
            </p:cNvPr>
            <p:cNvSpPr>
              <a:spLocks noChangeArrowheads="1"/>
            </p:cNvSpPr>
            <p:nvPr/>
          </p:nvSpPr>
          <p:spPr bwMode="auto">
            <a:xfrm>
              <a:off x="7696201" y="4630094"/>
              <a:ext cx="184731" cy="461665"/>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5" name="Rectangle 89">
              <a:extLst>
                <a:ext uri="{FF2B5EF4-FFF2-40B4-BE49-F238E27FC236}">
                  <a16:creationId xmlns:a16="http://schemas.microsoft.com/office/drawing/2014/main" id="{BE53B0ED-3289-93BB-4101-63DE52FD9C09}"/>
                </a:ext>
              </a:extLst>
            </p:cNvPr>
            <p:cNvSpPr>
              <a:spLocks noChangeArrowheads="1"/>
            </p:cNvSpPr>
            <p:nvPr/>
          </p:nvSpPr>
          <p:spPr bwMode="auto">
            <a:xfrm>
              <a:off x="7696201" y="4172894"/>
              <a:ext cx="184731" cy="46166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6" name="Line 90">
              <a:extLst>
                <a:ext uri="{FF2B5EF4-FFF2-40B4-BE49-F238E27FC236}">
                  <a16:creationId xmlns:a16="http://schemas.microsoft.com/office/drawing/2014/main" id="{FF705FAB-9BBC-BCA3-0DD9-25E08158E1CA}"/>
                </a:ext>
              </a:extLst>
            </p:cNvPr>
            <p:cNvSpPr>
              <a:spLocks noChangeShapeType="1"/>
            </p:cNvSpPr>
            <p:nvPr/>
          </p:nvSpPr>
          <p:spPr bwMode="auto">
            <a:xfrm flipH="1" flipV="1">
              <a:off x="7924800" y="4403725"/>
              <a:ext cx="228600" cy="3810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7" name="Line 91">
              <a:extLst>
                <a:ext uri="{FF2B5EF4-FFF2-40B4-BE49-F238E27FC236}">
                  <a16:creationId xmlns:a16="http://schemas.microsoft.com/office/drawing/2014/main" id="{2E245E41-61A1-7E5E-4AE9-2F5C5730EA91}"/>
                </a:ext>
              </a:extLst>
            </p:cNvPr>
            <p:cNvSpPr>
              <a:spLocks noChangeShapeType="1"/>
            </p:cNvSpPr>
            <p:nvPr/>
          </p:nvSpPr>
          <p:spPr bwMode="auto">
            <a:xfrm>
              <a:off x="7848600" y="4479925"/>
              <a:ext cx="0" cy="304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8" name="Text Box 92">
              <a:extLst>
                <a:ext uri="{FF2B5EF4-FFF2-40B4-BE49-F238E27FC236}">
                  <a16:creationId xmlns:a16="http://schemas.microsoft.com/office/drawing/2014/main" id="{B569BC9B-CC63-C8EF-3083-070D7A8FD748}"/>
                </a:ext>
              </a:extLst>
            </p:cNvPr>
            <p:cNvSpPr txBox="1">
              <a:spLocks noChangeArrowheads="1"/>
            </p:cNvSpPr>
            <p:nvPr/>
          </p:nvSpPr>
          <p:spPr bwMode="auto">
            <a:xfrm>
              <a:off x="4800601" y="5470526"/>
              <a:ext cx="29067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2000" b="1">
                  <a:ea typeface="新細明體" panose="02020500000000000000" pitchFamily="18" charset="-120"/>
                </a:rPr>
                <a:t>Rectangular window R</a:t>
              </a:r>
            </a:p>
          </p:txBody>
        </p:sp>
        <p:sp>
          <p:nvSpPr>
            <p:cNvPr id="89" name="Line 93">
              <a:extLst>
                <a:ext uri="{FF2B5EF4-FFF2-40B4-BE49-F238E27FC236}">
                  <a16:creationId xmlns:a16="http://schemas.microsoft.com/office/drawing/2014/main" id="{16D1269A-859D-2591-83EB-C2865C04EB1A}"/>
                </a:ext>
              </a:extLst>
            </p:cNvPr>
            <p:cNvSpPr>
              <a:spLocks noChangeShapeType="1"/>
            </p:cNvSpPr>
            <p:nvPr/>
          </p:nvSpPr>
          <p:spPr bwMode="auto">
            <a:xfrm flipH="1" flipV="1">
              <a:off x="4953000" y="4937125"/>
              <a:ext cx="533400" cy="609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0" name="Line 94">
              <a:extLst>
                <a:ext uri="{FF2B5EF4-FFF2-40B4-BE49-F238E27FC236}">
                  <a16:creationId xmlns:a16="http://schemas.microsoft.com/office/drawing/2014/main" id="{0C792668-6E63-F518-045A-EA642496B902}"/>
                </a:ext>
              </a:extLst>
            </p:cNvPr>
            <p:cNvSpPr>
              <a:spLocks noChangeShapeType="1"/>
            </p:cNvSpPr>
            <p:nvPr/>
          </p:nvSpPr>
          <p:spPr bwMode="auto">
            <a:xfrm flipV="1">
              <a:off x="5638800" y="4937125"/>
              <a:ext cx="1752600" cy="609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91" name="Group 97">
              <a:extLst>
                <a:ext uri="{FF2B5EF4-FFF2-40B4-BE49-F238E27FC236}">
                  <a16:creationId xmlns:a16="http://schemas.microsoft.com/office/drawing/2014/main" id="{4AFB0D33-25DD-ABCD-907D-8C8D883852EA}"/>
                </a:ext>
              </a:extLst>
            </p:cNvPr>
            <p:cNvGrpSpPr>
              <a:grpSpLocks/>
            </p:cNvGrpSpPr>
            <p:nvPr/>
          </p:nvGrpSpPr>
          <p:grpSpPr bwMode="auto">
            <a:xfrm>
              <a:off x="4038600" y="4327525"/>
              <a:ext cx="914400" cy="609600"/>
              <a:chOff x="1584" y="2726"/>
              <a:chExt cx="576" cy="384"/>
            </a:xfrm>
          </p:grpSpPr>
          <p:sp>
            <p:nvSpPr>
              <p:cNvPr id="92" name="Line 41">
                <a:extLst>
                  <a:ext uri="{FF2B5EF4-FFF2-40B4-BE49-F238E27FC236}">
                    <a16:creationId xmlns:a16="http://schemas.microsoft.com/office/drawing/2014/main" id="{9EF7082C-5A69-C4CF-2FBD-A74796A35E03}"/>
                  </a:ext>
                </a:extLst>
              </p:cNvPr>
              <p:cNvSpPr>
                <a:spLocks noChangeShapeType="1"/>
              </p:cNvSpPr>
              <p:nvPr/>
            </p:nvSpPr>
            <p:spPr bwMode="auto">
              <a:xfrm>
                <a:off x="1584" y="2726"/>
                <a:ext cx="0" cy="384"/>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 name="Line 42">
                <a:extLst>
                  <a:ext uri="{FF2B5EF4-FFF2-40B4-BE49-F238E27FC236}">
                    <a16:creationId xmlns:a16="http://schemas.microsoft.com/office/drawing/2014/main" id="{57DBE339-5775-3178-C81A-A01DF7903E76}"/>
                  </a:ext>
                </a:extLst>
              </p:cNvPr>
              <p:cNvSpPr>
                <a:spLocks noChangeShapeType="1"/>
              </p:cNvSpPr>
              <p:nvPr/>
            </p:nvSpPr>
            <p:spPr bwMode="auto">
              <a:xfrm>
                <a:off x="2160" y="2726"/>
                <a:ext cx="0" cy="384"/>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4" name="Line 95">
                <a:extLst>
                  <a:ext uri="{FF2B5EF4-FFF2-40B4-BE49-F238E27FC236}">
                    <a16:creationId xmlns:a16="http://schemas.microsoft.com/office/drawing/2014/main" id="{92C88428-3CB3-9817-15EF-6D7914550CB3}"/>
                  </a:ext>
                </a:extLst>
              </p:cNvPr>
              <p:cNvSpPr>
                <a:spLocks noChangeShapeType="1"/>
              </p:cNvSpPr>
              <p:nvPr/>
            </p:nvSpPr>
            <p:spPr bwMode="auto">
              <a:xfrm>
                <a:off x="1584" y="2736"/>
                <a:ext cx="57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5" name="Line 96">
                <a:extLst>
                  <a:ext uri="{FF2B5EF4-FFF2-40B4-BE49-F238E27FC236}">
                    <a16:creationId xmlns:a16="http://schemas.microsoft.com/office/drawing/2014/main" id="{A0FB7A6D-5035-EED7-24BD-44695E5BB043}"/>
                  </a:ext>
                </a:extLst>
              </p:cNvPr>
              <p:cNvSpPr>
                <a:spLocks noChangeShapeType="1"/>
              </p:cNvSpPr>
              <p:nvPr/>
            </p:nvSpPr>
            <p:spPr bwMode="auto">
              <a:xfrm>
                <a:off x="1584" y="3105"/>
                <a:ext cx="57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96" name="Rectangle 87">
              <a:extLst>
                <a:ext uri="{FF2B5EF4-FFF2-40B4-BE49-F238E27FC236}">
                  <a16:creationId xmlns:a16="http://schemas.microsoft.com/office/drawing/2014/main" id="{67009932-F882-82E6-5E00-2632A80E3874}"/>
                </a:ext>
              </a:extLst>
            </p:cNvPr>
            <p:cNvSpPr>
              <a:spLocks noChangeArrowheads="1"/>
            </p:cNvSpPr>
            <p:nvPr/>
          </p:nvSpPr>
          <p:spPr bwMode="auto">
            <a:xfrm>
              <a:off x="7391401" y="4401493"/>
              <a:ext cx="184731" cy="461665"/>
            </a:xfrm>
            <a:prstGeom prst="rect">
              <a:avLst/>
            </a:prstGeom>
            <a:noFill/>
            <a:ln w="57150">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772798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78FD-05A6-4E6C-8D2E-2123C3A3298C}"/>
              </a:ext>
            </a:extLst>
          </p:cNvPr>
          <p:cNvSpPr>
            <a:spLocks noGrp="1"/>
          </p:cNvSpPr>
          <p:nvPr>
            <p:ph type="title"/>
          </p:nvPr>
        </p:nvSpPr>
        <p:spPr/>
        <p:txBody>
          <a:bodyPr>
            <a:normAutofit/>
          </a:bodyPr>
          <a:lstStyle/>
          <a:p>
            <a:r>
              <a:rPr lang="en-US" dirty="0"/>
              <a:t>How does an SA-based Placer Work?</a:t>
            </a:r>
          </a:p>
        </p:txBody>
      </p:sp>
      <p:sp>
        <p:nvSpPr>
          <p:cNvPr id="3" name="Content Placeholder 2">
            <a:extLst>
              <a:ext uri="{FF2B5EF4-FFF2-40B4-BE49-F238E27FC236}">
                <a16:creationId xmlns:a16="http://schemas.microsoft.com/office/drawing/2014/main" id="{462D1EB0-0FCB-FD56-F914-8B9F6753FEE1}"/>
              </a:ext>
            </a:extLst>
          </p:cNvPr>
          <p:cNvSpPr>
            <a:spLocks noGrp="1"/>
          </p:cNvSpPr>
          <p:nvPr>
            <p:ph idx="1"/>
          </p:nvPr>
        </p:nvSpPr>
        <p:spPr>
          <a:xfrm>
            <a:off x="838200" y="1466849"/>
            <a:ext cx="6184011" cy="4890408"/>
          </a:xfrm>
        </p:spPr>
        <p:txBody>
          <a:bodyPr>
            <a:normAutofit/>
          </a:bodyPr>
          <a:lstStyle/>
          <a:p>
            <a:r>
              <a:rPr lang="en-US" b="1" dirty="0"/>
              <a:t>It works better</a:t>
            </a:r>
          </a:p>
          <a:p>
            <a:pPr lvl="1"/>
            <a:r>
              <a:rPr lang="en-US" dirty="0"/>
              <a:t>Same 2500 gate benchmark</a:t>
            </a:r>
          </a:p>
          <a:p>
            <a:pPr lvl="1"/>
            <a:r>
              <a:rPr lang="en-US" b="1" dirty="0"/>
              <a:t>HOT</a:t>
            </a:r>
            <a:r>
              <a:rPr lang="en-US" dirty="0"/>
              <a:t>=800, </a:t>
            </a:r>
            <a:r>
              <a:rPr lang="en-US" b="1" dirty="0"/>
              <a:t>M</a:t>
            </a:r>
            <a:r>
              <a:rPr lang="en-US" dirty="0"/>
              <a:t>=100 moves/gate</a:t>
            </a:r>
          </a:p>
          <a:p>
            <a:pPr lvl="1"/>
            <a:r>
              <a:rPr lang="en-US" dirty="0"/>
              <a:t>About 30% less HPWL wirelength compared to the simple placer</a:t>
            </a:r>
          </a:p>
          <a:p>
            <a:r>
              <a:rPr lang="en-US" b="1" dirty="0"/>
              <a:t>Typical annealing “cost” curve</a:t>
            </a:r>
          </a:p>
          <a:p>
            <a:pPr lvl="1"/>
            <a:r>
              <a:rPr lang="en-US" b="1" dirty="0"/>
              <a:t>X</a:t>
            </a:r>
            <a:r>
              <a:rPr lang="en-US" dirty="0"/>
              <a:t> axis is </a:t>
            </a:r>
            <a:r>
              <a:rPr lang="en-US" b="1" dirty="0"/>
              <a:t>T</a:t>
            </a:r>
            <a:r>
              <a:rPr lang="en-US" dirty="0"/>
              <a:t>=temperature, LOG scale</a:t>
            </a:r>
          </a:p>
          <a:p>
            <a:pPr lvl="2"/>
            <a:r>
              <a:rPr lang="en-US" dirty="0"/>
              <a:t>Do 100x2500 swaps/temperature</a:t>
            </a:r>
          </a:p>
          <a:p>
            <a:pPr lvl="2"/>
            <a:r>
              <a:rPr lang="en-US" dirty="0"/>
              <a:t>Read right-to-left</a:t>
            </a:r>
          </a:p>
          <a:p>
            <a:pPr lvl="1"/>
            <a:r>
              <a:rPr lang="en-US" b="1" dirty="0"/>
              <a:t>Y</a:t>
            </a:r>
            <a:r>
              <a:rPr lang="en-US" dirty="0"/>
              <a:t> axis is </a:t>
            </a:r>
            <a:r>
              <a:rPr lang="en-US" b="1" dirty="0"/>
              <a:t>∑HPWL</a:t>
            </a:r>
            <a:r>
              <a:rPr lang="en-US" dirty="0"/>
              <a:t>, but LOG scale</a:t>
            </a:r>
          </a:p>
          <a:p>
            <a:pPr lvl="1"/>
            <a:r>
              <a:rPr lang="en-US" dirty="0"/>
              <a:t>Cool fact:  curves </a:t>
            </a:r>
            <a:r>
              <a:rPr lang="en-US" b="1" dirty="0"/>
              <a:t>always</a:t>
            </a:r>
            <a:r>
              <a:rPr lang="en-US" dirty="0"/>
              <a:t> look like this!</a:t>
            </a:r>
          </a:p>
        </p:txBody>
      </p:sp>
      <p:grpSp>
        <p:nvGrpSpPr>
          <p:cNvPr id="9" name="Group 8">
            <a:extLst>
              <a:ext uri="{FF2B5EF4-FFF2-40B4-BE49-F238E27FC236}">
                <a16:creationId xmlns:a16="http://schemas.microsoft.com/office/drawing/2014/main" id="{F7C3C452-CA85-D812-6C90-B83E846265C0}"/>
              </a:ext>
            </a:extLst>
          </p:cNvPr>
          <p:cNvGrpSpPr/>
          <p:nvPr/>
        </p:nvGrpSpPr>
        <p:grpSpPr>
          <a:xfrm>
            <a:off x="7108370" y="1466849"/>
            <a:ext cx="4351105" cy="4908035"/>
            <a:chOff x="5454979" y="1123637"/>
            <a:chExt cx="3224295" cy="3636997"/>
          </a:xfrm>
        </p:grpSpPr>
        <p:pic>
          <p:nvPicPr>
            <p:cNvPr id="10" name="Picture 9" descr="760place.big.dat-1234567-800-0.90-100-0.98.png">
              <a:extLst>
                <a:ext uri="{FF2B5EF4-FFF2-40B4-BE49-F238E27FC236}">
                  <a16:creationId xmlns:a16="http://schemas.microsoft.com/office/drawing/2014/main" id="{AFF96384-E189-2799-D818-5E0AB6B6483F}"/>
                </a:ext>
              </a:extLst>
            </p:cNvPr>
            <p:cNvPicPr>
              <a:picLocks noChangeAspect="1"/>
            </p:cNvPicPr>
            <p:nvPr/>
          </p:nvPicPr>
          <p:blipFill rotWithShape="1">
            <a:blip r:embed="rId3">
              <a:extLst>
                <a:ext uri="{28A0092B-C50C-407E-A947-70E740481C1C}">
                  <a14:useLocalDpi xmlns:a14="http://schemas.microsoft.com/office/drawing/2010/main" val="0"/>
                </a:ext>
              </a:extLst>
            </a:blip>
            <a:srcRect l="16829" t="5119" r="15990" b="4021"/>
            <a:stretch/>
          </p:blipFill>
          <p:spPr>
            <a:xfrm>
              <a:off x="5454979" y="1210818"/>
              <a:ext cx="3224295" cy="3270518"/>
            </a:xfrm>
            <a:prstGeom prst="rect">
              <a:avLst/>
            </a:prstGeom>
          </p:spPr>
        </p:pic>
        <p:sp>
          <p:nvSpPr>
            <p:cNvPr id="11" name="TextBox 10">
              <a:extLst>
                <a:ext uri="{FF2B5EF4-FFF2-40B4-BE49-F238E27FC236}">
                  <a16:creationId xmlns:a16="http://schemas.microsoft.com/office/drawing/2014/main" id="{5D5B452E-19D8-2721-B89B-E72115DD927C}"/>
                </a:ext>
              </a:extLst>
            </p:cNvPr>
            <p:cNvSpPr txBox="1"/>
            <p:nvPr/>
          </p:nvSpPr>
          <p:spPr>
            <a:xfrm>
              <a:off x="5752127" y="4486947"/>
              <a:ext cx="374418"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0.1</a:t>
              </a:r>
            </a:p>
          </p:txBody>
        </p:sp>
        <p:sp>
          <p:nvSpPr>
            <p:cNvPr id="12" name="TextBox 11">
              <a:extLst>
                <a:ext uri="{FF2B5EF4-FFF2-40B4-BE49-F238E27FC236}">
                  <a16:creationId xmlns:a16="http://schemas.microsoft.com/office/drawing/2014/main" id="{6F0091AB-9D8C-9277-9BA5-7F9C94FB80B6}"/>
                </a:ext>
              </a:extLst>
            </p:cNvPr>
            <p:cNvSpPr txBox="1"/>
            <p:nvPr/>
          </p:nvSpPr>
          <p:spPr>
            <a:xfrm>
              <a:off x="6412422" y="4486947"/>
              <a:ext cx="23187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3718439D-1D61-6565-848C-CB8749B96CE4}"/>
                </a:ext>
              </a:extLst>
            </p:cNvPr>
            <p:cNvSpPr txBox="1"/>
            <p:nvPr/>
          </p:nvSpPr>
          <p:spPr>
            <a:xfrm>
              <a:off x="7001946" y="4486947"/>
              <a:ext cx="32690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10</a:t>
              </a:r>
            </a:p>
          </p:txBody>
        </p:sp>
        <p:sp>
          <p:nvSpPr>
            <p:cNvPr id="14" name="TextBox 13">
              <a:extLst>
                <a:ext uri="{FF2B5EF4-FFF2-40B4-BE49-F238E27FC236}">
                  <a16:creationId xmlns:a16="http://schemas.microsoft.com/office/drawing/2014/main" id="{32166831-66F9-222B-DC5D-8A6D39B43B07}"/>
                </a:ext>
              </a:extLst>
            </p:cNvPr>
            <p:cNvSpPr txBox="1"/>
            <p:nvPr/>
          </p:nvSpPr>
          <p:spPr>
            <a:xfrm>
              <a:off x="7539980" y="4486947"/>
              <a:ext cx="42193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100</a:t>
              </a:r>
            </a:p>
          </p:txBody>
        </p:sp>
        <p:sp>
          <p:nvSpPr>
            <p:cNvPr id="15" name="TextBox 14">
              <a:extLst>
                <a:ext uri="{FF2B5EF4-FFF2-40B4-BE49-F238E27FC236}">
                  <a16:creationId xmlns:a16="http://schemas.microsoft.com/office/drawing/2014/main" id="{FBBCF889-F02F-99CA-A139-A730C6F257AC}"/>
                </a:ext>
              </a:extLst>
            </p:cNvPr>
            <p:cNvSpPr txBox="1"/>
            <p:nvPr/>
          </p:nvSpPr>
          <p:spPr>
            <a:xfrm>
              <a:off x="8112063" y="4486948"/>
              <a:ext cx="51696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92BDD566-EFD4-AB74-2D4F-8D379CE1A62A}"/>
                </a:ext>
              </a:extLst>
            </p:cNvPr>
            <p:cNvSpPr txBox="1"/>
            <p:nvPr/>
          </p:nvSpPr>
          <p:spPr>
            <a:xfrm>
              <a:off x="5623156" y="3639786"/>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40K</a:t>
              </a:r>
            </a:p>
          </p:txBody>
        </p:sp>
        <p:sp>
          <p:nvSpPr>
            <p:cNvPr id="17" name="TextBox 16">
              <a:extLst>
                <a:ext uri="{FF2B5EF4-FFF2-40B4-BE49-F238E27FC236}">
                  <a16:creationId xmlns:a16="http://schemas.microsoft.com/office/drawing/2014/main" id="{DE69E087-B145-54C2-AE92-70F5BC25263C}"/>
                </a:ext>
              </a:extLst>
            </p:cNvPr>
            <p:cNvSpPr txBox="1"/>
            <p:nvPr/>
          </p:nvSpPr>
          <p:spPr>
            <a:xfrm>
              <a:off x="5623156" y="2995943"/>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60K</a:t>
              </a:r>
            </a:p>
          </p:txBody>
        </p:sp>
        <p:sp>
          <p:nvSpPr>
            <p:cNvPr id="18" name="TextBox 17">
              <a:extLst>
                <a:ext uri="{FF2B5EF4-FFF2-40B4-BE49-F238E27FC236}">
                  <a16:creationId xmlns:a16="http://schemas.microsoft.com/office/drawing/2014/main" id="{2ECAEB23-1D4D-5854-4934-AF8C04E6DFF8}"/>
                </a:ext>
              </a:extLst>
            </p:cNvPr>
            <p:cNvSpPr txBox="1"/>
            <p:nvPr/>
          </p:nvSpPr>
          <p:spPr>
            <a:xfrm>
              <a:off x="5629735" y="2378426"/>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80K</a:t>
              </a:r>
            </a:p>
          </p:txBody>
        </p:sp>
        <p:sp>
          <p:nvSpPr>
            <p:cNvPr id="19" name="TextBox 18">
              <a:extLst>
                <a:ext uri="{FF2B5EF4-FFF2-40B4-BE49-F238E27FC236}">
                  <a16:creationId xmlns:a16="http://schemas.microsoft.com/office/drawing/2014/main" id="{977A5448-E4E9-2633-D87D-F6ACE5F23355}"/>
                </a:ext>
              </a:extLst>
            </p:cNvPr>
            <p:cNvSpPr txBox="1"/>
            <p:nvPr/>
          </p:nvSpPr>
          <p:spPr>
            <a:xfrm>
              <a:off x="5541284" y="1754321"/>
              <a:ext cx="408629"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100K</a:t>
              </a:r>
            </a:p>
          </p:txBody>
        </p:sp>
        <p:sp>
          <p:nvSpPr>
            <p:cNvPr id="20" name="TextBox 19">
              <a:extLst>
                <a:ext uri="{FF2B5EF4-FFF2-40B4-BE49-F238E27FC236}">
                  <a16:creationId xmlns:a16="http://schemas.microsoft.com/office/drawing/2014/main" id="{631D39A6-D62E-E14C-DFEA-B7EBDE56D47F}"/>
                </a:ext>
              </a:extLst>
            </p:cNvPr>
            <p:cNvSpPr txBox="1"/>
            <p:nvPr/>
          </p:nvSpPr>
          <p:spPr>
            <a:xfrm>
              <a:off x="6077790" y="1307893"/>
              <a:ext cx="833887" cy="342107"/>
            </a:xfrm>
            <a:prstGeom prst="rect">
              <a:avLst/>
            </a:prstGeom>
            <a:noFill/>
          </p:spPr>
          <p:txBody>
            <a:bodyPr wrap="none" lIns="0" rIns="0" rtlCol="0">
              <a:spAutoFit/>
            </a:bodyPr>
            <a:lstStyle/>
            <a:p>
              <a:pPr algn="r"/>
              <a:r>
                <a:rPr lang="en-US" sz="2400" b="1" dirty="0">
                  <a:solidFill>
                    <a:srgbClr val="0B4B8E"/>
                  </a:solidFill>
                  <a:latin typeface="Arial" panose="020B0604020202020204" pitchFamily="34" charset="0"/>
                  <a:cs typeface="Arial" panose="020B0604020202020204" pitchFamily="34" charset="0"/>
                </a:rPr>
                <a:t>∑HPWL</a:t>
              </a:r>
            </a:p>
          </p:txBody>
        </p:sp>
        <p:sp>
          <p:nvSpPr>
            <p:cNvPr id="21" name="TextBox 20">
              <a:extLst>
                <a:ext uri="{FF2B5EF4-FFF2-40B4-BE49-F238E27FC236}">
                  <a16:creationId xmlns:a16="http://schemas.microsoft.com/office/drawing/2014/main" id="{BC6B8589-787A-2C52-83E1-D83D26951E51}"/>
                </a:ext>
              </a:extLst>
            </p:cNvPr>
            <p:cNvSpPr txBox="1"/>
            <p:nvPr/>
          </p:nvSpPr>
          <p:spPr>
            <a:xfrm>
              <a:off x="5548921" y="1123637"/>
              <a:ext cx="408629"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120K</a:t>
              </a:r>
            </a:p>
          </p:txBody>
        </p:sp>
        <p:sp>
          <p:nvSpPr>
            <p:cNvPr id="22" name="TextBox 21">
              <a:extLst>
                <a:ext uri="{FF2B5EF4-FFF2-40B4-BE49-F238E27FC236}">
                  <a16:creationId xmlns:a16="http://schemas.microsoft.com/office/drawing/2014/main" id="{465D45EE-503B-C6C3-A191-71FA6AF61C3B}"/>
                </a:ext>
              </a:extLst>
            </p:cNvPr>
            <p:cNvSpPr txBox="1"/>
            <p:nvPr/>
          </p:nvSpPr>
          <p:spPr>
            <a:xfrm>
              <a:off x="5637372" y="4265985"/>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20K</a:t>
              </a:r>
            </a:p>
          </p:txBody>
        </p:sp>
        <p:sp>
          <p:nvSpPr>
            <p:cNvPr id="23" name="TextBox 22">
              <a:extLst>
                <a:ext uri="{FF2B5EF4-FFF2-40B4-BE49-F238E27FC236}">
                  <a16:creationId xmlns:a16="http://schemas.microsoft.com/office/drawing/2014/main" id="{EB39B7BC-B799-B042-17A4-08446FAD5DD1}"/>
                </a:ext>
              </a:extLst>
            </p:cNvPr>
            <p:cNvSpPr txBox="1"/>
            <p:nvPr/>
          </p:nvSpPr>
          <p:spPr>
            <a:xfrm>
              <a:off x="7978332" y="4050311"/>
              <a:ext cx="362301" cy="342107"/>
            </a:xfrm>
            <a:prstGeom prst="rect">
              <a:avLst/>
            </a:prstGeom>
            <a:noFill/>
          </p:spPr>
          <p:txBody>
            <a:bodyPr wrap="none" lIns="0" rIns="0" rtlCol="0">
              <a:spAutoFit/>
            </a:bodyPr>
            <a:lstStyle/>
            <a:p>
              <a:pPr algn="r"/>
              <a:r>
                <a:rPr lang="en-US" sz="2400" b="1" dirty="0">
                  <a:solidFill>
                    <a:srgbClr val="0B4B8E"/>
                  </a:solidFill>
                  <a:latin typeface="Arial" panose="020B0604020202020204" pitchFamily="34" charset="0"/>
                  <a:cs typeface="Arial" panose="020B0604020202020204" pitchFamily="34" charset="0"/>
                </a:rPr>
                <a:t>T</a:t>
              </a:r>
              <a:r>
                <a:rPr lang="en-US" sz="2400" b="1" dirty="0">
                  <a:solidFill>
                    <a:srgbClr val="0B4B8E"/>
                  </a:solidFill>
                  <a:latin typeface="Arial" panose="020B0604020202020204" pitchFamily="34" charset="0"/>
                  <a:cs typeface="Arial" panose="020B0604020202020204" pitchFamily="34" charset="0"/>
                  <a:sym typeface="Wingdings"/>
                </a:rPr>
                <a:t></a:t>
              </a:r>
              <a:endParaRPr lang="en-US" sz="2400" b="1" dirty="0">
                <a:solidFill>
                  <a:srgbClr val="0B4B8E"/>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5F35A59-52AE-6A3C-E0A9-FC2D62D89400}"/>
                </a:ext>
              </a:extLst>
            </p:cNvPr>
            <p:cNvSpPr txBox="1"/>
            <p:nvPr/>
          </p:nvSpPr>
          <p:spPr>
            <a:xfrm>
              <a:off x="6988607" y="3465693"/>
              <a:ext cx="1339920" cy="250878"/>
            </a:xfrm>
            <a:prstGeom prst="rect">
              <a:avLst/>
            </a:prstGeom>
            <a:noFill/>
          </p:spPr>
          <p:txBody>
            <a:bodyPr wrap="none" lIns="0" rIns="0" rtlCol="0">
              <a:spAutoFit/>
            </a:bodyPr>
            <a:lstStyle/>
            <a:p>
              <a:pPr algn="r"/>
              <a:r>
                <a:rPr lang="en-US" sz="1600" b="1" dirty="0">
                  <a:solidFill>
                    <a:srgbClr val="0B4B8E"/>
                  </a:solidFill>
                  <a:latin typeface="Arial" panose="020B0604020202020204" pitchFamily="34" charset="0"/>
                  <a:cs typeface="Arial" panose="020B0604020202020204" pitchFamily="34" charset="0"/>
                  <a:sym typeface="Wingdings"/>
                </a:rPr>
                <a:t> Placer progress</a:t>
              </a:r>
              <a:endParaRPr lang="en-US" sz="1600" b="1" dirty="0">
                <a:solidFill>
                  <a:srgbClr val="0B4B8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8707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F178-1954-06A6-D021-27A4AE1D2A00}"/>
              </a:ext>
            </a:extLst>
          </p:cNvPr>
          <p:cNvSpPr>
            <a:spLocks noGrp="1"/>
          </p:cNvSpPr>
          <p:nvPr>
            <p:ph type="title"/>
          </p:nvPr>
        </p:nvSpPr>
        <p:spPr/>
        <p:txBody>
          <a:bodyPr/>
          <a:lstStyle/>
          <a:p>
            <a:r>
              <a:rPr lang="en-US" dirty="0"/>
              <a:t>Problem of SA-based Placer</a:t>
            </a:r>
          </a:p>
        </p:txBody>
      </p:sp>
      <p:sp>
        <p:nvSpPr>
          <p:cNvPr id="3" name="Content Placeholder 2">
            <a:extLst>
              <a:ext uri="{FF2B5EF4-FFF2-40B4-BE49-F238E27FC236}">
                <a16:creationId xmlns:a16="http://schemas.microsoft.com/office/drawing/2014/main" id="{D6455D1A-E03C-EA2F-6BBF-E3AD36948659}"/>
              </a:ext>
            </a:extLst>
          </p:cNvPr>
          <p:cNvSpPr>
            <a:spLocks noGrp="1"/>
          </p:cNvSpPr>
          <p:nvPr>
            <p:ph idx="1"/>
          </p:nvPr>
        </p:nvSpPr>
        <p:spPr/>
        <p:txBody>
          <a:bodyPr/>
          <a:lstStyle/>
          <a:p>
            <a:r>
              <a:rPr lang="en-US" b="1" dirty="0"/>
              <a:t>Simulated annealing is a very successful method</a:t>
            </a:r>
          </a:p>
          <a:p>
            <a:pPr lvl="1"/>
            <a:r>
              <a:rPr lang="en-US" dirty="0"/>
              <a:t>Much better than dumb random improvement</a:t>
            </a:r>
          </a:p>
          <a:p>
            <a:pPr lvl="1"/>
            <a:r>
              <a:rPr lang="en-US" dirty="0"/>
              <a:t>Dominant method for placers in 1980s, 1990s</a:t>
            </a:r>
          </a:p>
          <a:p>
            <a:pPr lvl="1"/>
            <a:r>
              <a:rPr lang="en-US" dirty="0"/>
              <a:t>And still today – used in lots of other VLSI CAD tasks (e.g., partitioning, </a:t>
            </a:r>
            <a:r>
              <a:rPr lang="en-US" dirty="0" err="1"/>
              <a:t>floorplanning</a:t>
            </a:r>
            <a:r>
              <a:rPr lang="en-US" dirty="0"/>
              <a:t>, etc.)</a:t>
            </a:r>
          </a:p>
          <a:p>
            <a:r>
              <a:rPr lang="en-US" b="1" dirty="0"/>
              <a:t>However, this is not not how we really do placers today</a:t>
            </a:r>
          </a:p>
          <a:p>
            <a:pPr lvl="1"/>
            <a:r>
              <a:rPr lang="en-US" dirty="0"/>
              <a:t>Annealing works well for up to 100K – 500K gates</a:t>
            </a:r>
          </a:p>
          <a:p>
            <a:pPr lvl="1"/>
            <a:r>
              <a:rPr lang="en-US" dirty="0"/>
              <a:t>Annealing too inefficient for things with 1M+ gates</a:t>
            </a:r>
          </a:p>
          <a:p>
            <a:pPr lvl="2"/>
            <a:r>
              <a:rPr lang="en-US" dirty="0"/>
              <a:t>Today’s designs can easily have 500M+ gates</a:t>
            </a:r>
          </a:p>
          <a:p>
            <a:r>
              <a:rPr lang="en-US" b="1" dirty="0"/>
              <a:t>We need another new set of ideas</a:t>
            </a:r>
          </a:p>
          <a:p>
            <a:endParaRPr lang="en-US" dirty="0"/>
          </a:p>
        </p:txBody>
      </p:sp>
    </p:spTree>
    <p:extLst>
      <p:ext uri="{BB962C8B-B14F-4D97-AF65-F5344CB8AC3E}">
        <p14:creationId xmlns:p14="http://schemas.microsoft.com/office/powerpoint/2010/main" val="291716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9F2C-5D3C-6240-CEA0-B1F4E3120CF3}"/>
              </a:ext>
            </a:extLst>
          </p:cNvPr>
          <p:cNvSpPr>
            <a:spLocks noGrp="1"/>
          </p:cNvSpPr>
          <p:nvPr>
            <p:ph type="title"/>
          </p:nvPr>
        </p:nvSpPr>
        <p:spPr/>
        <p:txBody>
          <a:bodyPr/>
          <a:lstStyle/>
          <a:p>
            <a:r>
              <a:rPr lang="en-US" dirty="0"/>
              <a:t>Placement</a:t>
            </a:r>
          </a:p>
        </p:txBody>
      </p:sp>
      <p:sp>
        <p:nvSpPr>
          <p:cNvPr id="3" name="Content Placeholder 2">
            <a:extLst>
              <a:ext uri="{FF2B5EF4-FFF2-40B4-BE49-F238E27FC236}">
                <a16:creationId xmlns:a16="http://schemas.microsoft.com/office/drawing/2014/main" id="{85801CD7-88B7-58DB-1C3D-55A84D33CA6B}"/>
              </a:ext>
            </a:extLst>
          </p:cNvPr>
          <p:cNvSpPr>
            <a:spLocks noGrp="1"/>
          </p:cNvSpPr>
          <p:nvPr>
            <p:ph idx="1"/>
          </p:nvPr>
        </p:nvSpPr>
        <p:spPr/>
        <p:txBody>
          <a:bodyPr/>
          <a:lstStyle/>
          <a:p>
            <a:r>
              <a:rPr lang="en-US" b="1" dirty="0"/>
              <a:t>Places a netlist of gates and wires in a chip</a:t>
            </a:r>
          </a:p>
          <a:p>
            <a:pPr lvl="1"/>
            <a:r>
              <a:rPr lang="en-US" dirty="0"/>
              <a:t>Min wirelength</a:t>
            </a:r>
          </a:p>
          <a:p>
            <a:pPr lvl="1"/>
            <a:r>
              <a:rPr lang="en-US" dirty="0"/>
              <a:t>Min area</a:t>
            </a:r>
          </a:p>
          <a:p>
            <a:pPr lvl="1"/>
            <a:r>
              <a:rPr lang="en-US" dirty="0"/>
              <a:t>Min power</a:t>
            </a:r>
          </a:p>
          <a:p>
            <a:pPr lvl="1"/>
            <a:r>
              <a:rPr lang="en-US" dirty="0"/>
              <a:t>Min delay</a:t>
            </a:r>
          </a:p>
          <a:p>
            <a:pPr lvl="1"/>
            <a:r>
              <a:rPr lang="en-US" dirty="0"/>
              <a:t>…</a:t>
            </a:r>
          </a:p>
          <a:p>
            <a:pPr lvl="1"/>
            <a:endParaRPr lang="en-US" dirty="0"/>
          </a:p>
        </p:txBody>
      </p:sp>
      <p:pic>
        <p:nvPicPr>
          <p:cNvPr id="5" name="Picture 2" descr="neomixedsig">
            <a:extLst>
              <a:ext uri="{FF2B5EF4-FFF2-40B4-BE49-F238E27FC236}">
                <a16:creationId xmlns:a16="http://schemas.microsoft.com/office/drawing/2014/main" id="{2AE32F32-4C08-69C7-4CF0-EA5717C6BCBE}"/>
              </a:ext>
            </a:extLst>
          </p:cNvPr>
          <p:cNvPicPr>
            <a:picLocks noChangeAspect="1" noChangeArrowheads="1"/>
          </p:cNvPicPr>
          <p:nvPr/>
        </p:nvPicPr>
        <p:blipFill>
          <a:blip r:embed="rId3"/>
          <a:srcRect/>
          <a:stretch>
            <a:fillRect/>
          </a:stretch>
        </p:blipFill>
        <p:spPr bwMode="auto">
          <a:xfrm>
            <a:off x="6999514" y="2167787"/>
            <a:ext cx="4354286" cy="3939844"/>
          </a:xfrm>
          <a:prstGeom prst="rect">
            <a:avLst/>
          </a:prstGeom>
          <a:noFill/>
          <a:ln w="9525">
            <a:noFill/>
            <a:miter lim="800000"/>
            <a:headEnd/>
            <a:tailEnd/>
          </a:ln>
        </p:spPr>
      </p:pic>
      <p:pic>
        <p:nvPicPr>
          <p:cNvPr id="7" name="Picture 6">
            <a:extLst>
              <a:ext uri="{FF2B5EF4-FFF2-40B4-BE49-F238E27FC236}">
                <a16:creationId xmlns:a16="http://schemas.microsoft.com/office/drawing/2014/main" id="{3061169B-B619-F6BA-7B90-DEB4E7E2BC59}"/>
              </a:ext>
            </a:extLst>
          </p:cNvPr>
          <p:cNvPicPr>
            <a:picLocks noChangeAspect="1"/>
          </p:cNvPicPr>
          <p:nvPr/>
        </p:nvPicPr>
        <p:blipFill>
          <a:blip r:embed="rId4"/>
          <a:stretch>
            <a:fillRect/>
          </a:stretch>
        </p:blipFill>
        <p:spPr>
          <a:xfrm>
            <a:off x="4141520" y="2058995"/>
            <a:ext cx="2270166" cy="4048636"/>
          </a:xfrm>
          <a:prstGeom prst="rect">
            <a:avLst/>
          </a:prstGeom>
        </p:spPr>
      </p:pic>
    </p:spTree>
    <p:extLst>
      <p:ext uri="{BB962C8B-B14F-4D97-AF65-F5344CB8AC3E}">
        <p14:creationId xmlns:p14="http://schemas.microsoft.com/office/powerpoint/2010/main" val="101888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8294-F176-4C4A-DE91-C7F77976C3A4}"/>
              </a:ext>
            </a:extLst>
          </p:cNvPr>
          <p:cNvSpPr>
            <a:spLocks noGrp="1"/>
          </p:cNvSpPr>
          <p:nvPr>
            <p:ph type="title"/>
          </p:nvPr>
        </p:nvSpPr>
        <p:spPr/>
        <p:txBody>
          <a:bodyPr/>
          <a:lstStyle/>
          <a:p>
            <a:r>
              <a:rPr lang="en-US" dirty="0"/>
              <a:t>A Famous SA-based Placer: </a:t>
            </a:r>
            <a:r>
              <a:rPr lang="en-US" dirty="0" err="1"/>
              <a:t>TimberWolf</a:t>
            </a:r>
            <a:endParaRPr lang="en-US" dirty="0"/>
          </a:p>
        </p:txBody>
      </p:sp>
      <p:pic>
        <p:nvPicPr>
          <p:cNvPr id="17410" name="Picture 2" descr="PDF) The Timber Wolf Placement and Routing Package">
            <a:extLst>
              <a:ext uri="{FF2B5EF4-FFF2-40B4-BE49-F238E27FC236}">
                <a16:creationId xmlns:a16="http://schemas.microsoft.com/office/drawing/2014/main" id="{26519BD7-5121-FDAE-D265-11ABFACDC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20" y="1393371"/>
            <a:ext cx="4105185" cy="52686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71BF52D-A556-2BC8-7FF0-C0C94AB43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171" y="1556657"/>
            <a:ext cx="6073284" cy="2712573"/>
          </a:xfrm>
          <a:prstGeom prst="rect">
            <a:avLst/>
          </a:prstGeom>
        </p:spPr>
      </p:pic>
      <p:sp>
        <p:nvSpPr>
          <p:cNvPr id="6" name="Rectangle 5">
            <a:extLst>
              <a:ext uri="{FF2B5EF4-FFF2-40B4-BE49-F238E27FC236}">
                <a16:creationId xmlns:a16="http://schemas.microsoft.com/office/drawing/2014/main" id="{D128B497-3299-74F4-1352-D9FEFA100786}"/>
              </a:ext>
            </a:extLst>
          </p:cNvPr>
          <p:cNvSpPr/>
          <p:nvPr/>
        </p:nvSpPr>
        <p:spPr>
          <a:xfrm>
            <a:off x="5045890" y="4269230"/>
            <a:ext cx="2426305" cy="369332"/>
          </a:xfrm>
          <a:prstGeom prst="rect">
            <a:avLst/>
          </a:prstGeom>
        </p:spPr>
        <p:txBody>
          <a:bodyPr wrap="none">
            <a:spAutoFit/>
          </a:bodyPr>
          <a:lstStyle/>
          <a:p>
            <a:r>
              <a:rPr lang="en-US" dirty="0">
                <a:hlinkClick r:id="rId5"/>
              </a:rPr>
              <a:t>http://www.twolf.com/</a:t>
            </a:r>
            <a:r>
              <a:rPr lang="en-US" dirty="0"/>
              <a:t> </a:t>
            </a:r>
          </a:p>
        </p:txBody>
      </p:sp>
      <p:sp>
        <p:nvSpPr>
          <p:cNvPr id="7" name="TextBox 6">
            <a:extLst>
              <a:ext uri="{FF2B5EF4-FFF2-40B4-BE49-F238E27FC236}">
                <a16:creationId xmlns:a16="http://schemas.microsoft.com/office/drawing/2014/main" id="{57D8C93D-1944-45C0-5383-DCE1024A891C}"/>
              </a:ext>
            </a:extLst>
          </p:cNvPr>
          <p:cNvSpPr txBox="1"/>
          <p:nvPr/>
        </p:nvSpPr>
        <p:spPr>
          <a:xfrm>
            <a:off x="5127170" y="4788910"/>
            <a:ext cx="6226629" cy="1200329"/>
          </a:xfrm>
          <a:prstGeom prst="rect">
            <a:avLst/>
          </a:prstGeom>
          <a:noFill/>
        </p:spPr>
        <p:txBody>
          <a:bodyPr wrap="square" rtlCol="0">
            <a:spAutoFit/>
          </a:bodyPr>
          <a:lstStyle/>
          <a:p>
            <a:r>
              <a:rPr lang="en-US" altLang="zh-TW" i="1" dirty="0"/>
              <a:t>“The Timberwolf Placement and Routing Package”, </a:t>
            </a:r>
            <a:r>
              <a:rPr lang="en-US" altLang="zh-TW" i="1" dirty="0" err="1"/>
              <a:t>Sechen</a:t>
            </a:r>
            <a:r>
              <a:rPr lang="en-US" altLang="zh-TW" i="1" dirty="0"/>
              <a:t>, </a:t>
            </a:r>
            <a:r>
              <a:rPr lang="en-US" altLang="zh-TW" i="1" dirty="0" err="1"/>
              <a:t>Sangiovanni</a:t>
            </a:r>
            <a:r>
              <a:rPr lang="en-US" altLang="zh-TW" i="1" dirty="0"/>
              <a:t>; IEEE Journal of Solid-State Circuits, vol SC-20, No. 2(1985) 510-522</a:t>
            </a:r>
          </a:p>
          <a:p>
            <a:endParaRPr lang="en-US" dirty="0"/>
          </a:p>
        </p:txBody>
      </p:sp>
    </p:spTree>
    <p:extLst>
      <p:ext uri="{BB962C8B-B14F-4D97-AF65-F5344CB8AC3E}">
        <p14:creationId xmlns:p14="http://schemas.microsoft.com/office/powerpoint/2010/main" val="1362999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476E-B00E-8C4D-9882-083BED0FE27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6F80D8-10AA-5A40-9866-CB5EB0DE395F}"/>
              </a:ext>
            </a:extLst>
          </p:cNvPr>
          <p:cNvSpPr>
            <a:spLocks noGrp="1"/>
          </p:cNvSpPr>
          <p:nvPr>
            <p:ph idx="1"/>
          </p:nvPr>
        </p:nvSpPr>
        <p:spPr/>
        <p:txBody>
          <a:bodyPr>
            <a:normAutofit/>
          </a:bodyPr>
          <a:lstStyle/>
          <a:p>
            <a:pPr eaLnBrk="1" hangingPunct="1">
              <a:defRPr/>
            </a:pPr>
            <a:r>
              <a:rPr kumimoji="0" lang="en-US" altLang="zh-TW" sz="2600" b="1" dirty="0">
                <a:ea typeface="新細明體" pitchFamily="18" charset="-120"/>
              </a:rPr>
              <a:t>We have </a:t>
            </a:r>
            <a:r>
              <a:rPr lang="en-US" altLang="zh-TW" sz="2600" b="1" dirty="0">
                <a:ea typeface="新細明體" pitchFamily="18" charset="-120"/>
              </a:rPr>
              <a:t>discussed basic ideas of placement</a:t>
            </a:r>
          </a:p>
          <a:p>
            <a:pPr eaLnBrk="1" hangingPunct="1">
              <a:defRPr/>
            </a:pPr>
            <a:r>
              <a:rPr kumimoji="0" lang="en-US" altLang="zh-TW" sz="2600" b="1" dirty="0">
                <a:ea typeface="新細明體" pitchFamily="18" charset="-120"/>
                <a:sym typeface="Wingdings" pitchFamily="2" charset="2"/>
              </a:rPr>
              <a:t>We have discussed importance and difficulty </a:t>
            </a:r>
            <a:r>
              <a:rPr lang="en-US" altLang="zh-TW" sz="2600" b="1" dirty="0">
                <a:ea typeface="新細明體" pitchFamily="18" charset="-120"/>
                <a:sym typeface="Wingdings" pitchFamily="2" charset="2"/>
              </a:rPr>
              <a:t>of placement</a:t>
            </a:r>
          </a:p>
          <a:p>
            <a:pPr eaLnBrk="1" hangingPunct="1">
              <a:defRPr/>
            </a:pPr>
            <a:r>
              <a:rPr kumimoji="0" lang="en-US" altLang="zh-TW" sz="2600" b="1" dirty="0">
                <a:ea typeface="新細明體" pitchFamily="18" charset="-120"/>
                <a:sym typeface="Wingdings" pitchFamily="2" charset="2"/>
              </a:rPr>
              <a:t>We have discussed the </a:t>
            </a:r>
            <a:r>
              <a:rPr lang="en-US" altLang="zh-TW" sz="2600" b="1" dirty="0">
                <a:ea typeface="新細明體" pitchFamily="18" charset="-120"/>
                <a:sym typeface="Wingdings" pitchFamily="2" charset="2"/>
              </a:rPr>
              <a:t>problem formulation of placement</a:t>
            </a:r>
          </a:p>
          <a:p>
            <a:pPr lvl="1">
              <a:defRPr/>
            </a:pPr>
            <a:r>
              <a:rPr lang="en-US" altLang="zh-TW" sz="2200" dirty="0">
                <a:ea typeface="新細明體" pitchFamily="18" charset="-120"/>
                <a:sym typeface="Wingdings" pitchFamily="2" charset="2"/>
              </a:rPr>
              <a:t>Terminology </a:t>
            </a:r>
          </a:p>
          <a:p>
            <a:pPr lvl="1">
              <a:defRPr/>
            </a:pPr>
            <a:r>
              <a:rPr lang="en-US" altLang="zh-TW" sz="2200" dirty="0">
                <a:sym typeface="Wingdings" pitchFamily="2" charset="2"/>
              </a:rPr>
              <a:t>Input, output, objective</a:t>
            </a:r>
            <a:endParaRPr lang="en-US" altLang="zh-TW" sz="2200" dirty="0">
              <a:ea typeface="新細明體" pitchFamily="18" charset="-120"/>
              <a:sym typeface="Wingdings" pitchFamily="2" charset="2"/>
            </a:endParaRPr>
          </a:p>
          <a:p>
            <a:pPr lvl="1">
              <a:defRPr/>
            </a:pPr>
            <a:r>
              <a:rPr lang="en-US" altLang="zh-TW" sz="2200" dirty="0">
                <a:ea typeface="新細明體" pitchFamily="18" charset="-120"/>
                <a:sym typeface="Wingdings" pitchFamily="2" charset="2"/>
              </a:rPr>
              <a:t>Wirelength estimation</a:t>
            </a:r>
          </a:p>
          <a:p>
            <a:pPr eaLnBrk="1" hangingPunct="1">
              <a:defRPr/>
            </a:pPr>
            <a:r>
              <a:rPr lang="en-US" altLang="zh-TW" sz="2600" b="1" dirty="0">
                <a:ea typeface="新細明體" pitchFamily="18" charset="-120"/>
                <a:sym typeface="Wingdings" pitchFamily="2" charset="2"/>
              </a:rPr>
              <a:t>We have discussed two simple placement solutions</a:t>
            </a:r>
          </a:p>
          <a:p>
            <a:pPr lvl="1">
              <a:defRPr/>
            </a:pPr>
            <a:r>
              <a:rPr lang="en-US" altLang="zh-TW" dirty="0">
                <a:sym typeface="Wingdings" pitchFamily="2" charset="2"/>
              </a:rPr>
              <a:t>Random iterative improvement-based placement algorithm</a:t>
            </a:r>
          </a:p>
          <a:p>
            <a:pPr lvl="1">
              <a:defRPr/>
            </a:pPr>
            <a:r>
              <a:rPr lang="en-US" altLang="zh-TW" dirty="0">
                <a:sym typeface="Wingdings" pitchFamily="2" charset="2"/>
              </a:rPr>
              <a:t>Simulated annealing-based placement</a:t>
            </a:r>
          </a:p>
          <a:p>
            <a:pPr lvl="1">
              <a:defRPr/>
            </a:pPr>
            <a:endParaRPr kumimoji="0" lang="zh-TW" altLang="en-US" dirty="0">
              <a:ea typeface="新細明體" pitchFamily="18" charset="-120"/>
              <a:sym typeface="Wingdings" pitchFamily="2" charset="2"/>
            </a:endParaRPr>
          </a:p>
        </p:txBody>
      </p:sp>
    </p:spTree>
    <p:extLst>
      <p:ext uri="{BB962C8B-B14F-4D97-AF65-F5344CB8AC3E}">
        <p14:creationId xmlns:p14="http://schemas.microsoft.com/office/powerpoint/2010/main" val="119865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C976-DD63-AA2E-1404-B215C5101D6C}"/>
              </a:ext>
            </a:extLst>
          </p:cNvPr>
          <p:cNvSpPr>
            <a:spLocks noGrp="1"/>
          </p:cNvSpPr>
          <p:nvPr>
            <p:ph type="title"/>
          </p:nvPr>
        </p:nvSpPr>
        <p:spPr/>
        <p:txBody>
          <a:bodyPr/>
          <a:lstStyle/>
          <a:p>
            <a:r>
              <a:rPr lang="en-US" dirty="0"/>
              <a:t>Example</a:t>
            </a:r>
          </a:p>
        </p:txBody>
      </p:sp>
      <p:pic>
        <p:nvPicPr>
          <p:cNvPr id="4" name="Picture 5" descr="unplaced">
            <a:extLst>
              <a:ext uri="{FF2B5EF4-FFF2-40B4-BE49-F238E27FC236}">
                <a16:creationId xmlns:a16="http://schemas.microsoft.com/office/drawing/2014/main" id="{B0EBD036-7794-613A-10F4-6685C405B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2116136"/>
            <a:ext cx="407125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placed">
            <a:extLst>
              <a:ext uri="{FF2B5EF4-FFF2-40B4-BE49-F238E27FC236}">
                <a16:creationId xmlns:a16="http://schemas.microsoft.com/office/drawing/2014/main" id="{EA1FA380-62FB-D23A-8B2E-15E7384C5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587" y="2116136"/>
            <a:ext cx="407125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FEA72DA2-9599-8F80-6A17-514106187F4F}"/>
              </a:ext>
            </a:extLst>
          </p:cNvPr>
          <p:cNvSpPr>
            <a:spLocks noGrp="1"/>
          </p:cNvSpPr>
          <p:nvPr>
            <p:ph idx="1"/>
          </p:nvPr>
        </p:nvSpPr>
        <p:spPr>
          <a:xfrm>
            <a:off x="838200" y="1466849"/>
            <a:ext cx="10515600" cy="4710113"/>
          </a:xfrm>
        </p:spPr>
        <p:txBody>
          <a:bodyPr/>
          <a:lstStyle/>
          <a:p>
            <a:r>
              <a:rPr lang="en-US" dirty="0"/>
              <a:t>Which placement result is better?</a:t>
            </a:r>
          </a:p>
        </p:txBody>
      </p:sp>
    </p:spTree>
    <p:extLst>
      <p:ext uri="{BB962C8B-B14F-4D97-AF65-F5344CB8AC3E}">
        <p14:creationId xmlns:p14="http://schemas.microsoft.com/office/powerpoint/2010/main" val="1272063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B18B-32FD-9053-6252-5EFA508A27DB}"/>
              </a:ext>
            </a:extLst>
          </p:cNvPr>
          <p:cNvSpPr>
            <a:spLocks noGrp="1"/>
          </p:cNvSpPr>
          <p:nvPr>
            <p:ph type="title"/>
          </p:nvPr>
        </p:nvSpPr>
        <p:spPr/>
        <p:txBody>
          <a:bodyPr/>
          <a:lstStyle/>
          <a:p>
            <a:r>
              <a:rPr lang="en-US" dirty="0"/>
              <a:t>Placement Problem</a:t>
            </a:r>
          </a:p>
        </p:txBody>
      </p:sp>
      <p:sp>
        <p:nvSpPr>
          <p:cNvPr id="3" name="Content Placeholder 2">
            <a:extLst>
              <a:ext uri="{FF2B5EF4-FFF2-40B4-BE49-F238E27FC236}">
                <a16:creationId xmlns:a16="http://schemas.microsoft.com/office/drawing/2014/main" id="{9698E02B-2EF3-2BEA-9105-D174F1AD89A6}"/>
              </a:ext>
            </a:extLst>
          </p:cNvPr>
          <p:cNvSpPr>
            <a:spLocks noGrp="1"/>
          </p:cNvSpPr>
          <p:nvPr>
            <p:ph idx="1"/>
          </p:nvPr>
        </p:nvSpPr>
        <p:spPr/>
        <p:txBody>
          <a:bodyPr/>
          <a:lstStyle/>
          <a:p>
            <a:r>
              <a:rPr lang="en-US" b="1" dirty="0"/>
              <a:t>What does a placer</a:t>
            </a:r>
            <a:r>
              <a:rPr lang="en-US" b="1" dirty="0">
                <a:solidFill>
                  <a:srgbClr val="800000"/>
                </a:solidFill>
              </a:rPr>
              <a:t> </a:t>
            </a:r>
            <a:r>
              <a:rPr lang="en-US" b="1" dirty="0"/>
              <a:t>do?</a:t>
            </a:r>
          </a:p>
          <a:p>
            <a:pPr lvl="1"/>
            <a:r>
              <a:rPr lang="en-US" b="1" dirty="0"/>
              <a:t>Input:</a:t>
            </a:r>
            <a:r>
              <a:rPr lang="en-US" dirty="0"/>
              <a:t>    Netlist of gates &amp; nets</a:t>
            </a:r>
          </a:p>
          <a:p>
            <a:pPr lvl="1"/>
            <a:r>
              <a:rPr lang="en-US" b="1" dirty="0"/>
              <a:t>Output:</a:t>
            </a:r>
            <a:r>
              <a:rPr lang="en-US" dirty="0"/>
              <a:t> Exact location of each gate</a:t>
            </a:r>
          </a:p>
          <a:p>
            <a:pPr lvl="1"/>
            <a:r>
              <a:rPr lang="en-US" b="1" dirty="0"/>
              <a:t>Goal:</a:t>
            </a:r>
            <a:r>
              <a:rPr lang="en-US" dirty="0"/>
              <a:t>     Able to </a:t>
            </a:r>
            <a:r>
              <a:rPr lang="en-US" b="1" dirty="0">
                <a:solidFill>
                  <a:srgbClr val="FF0000"/>
                </a:solidFill>
              </a:rPr>
              <a:t>route</a:t>
            </a:r>
            <a:r>
              <a:rPr lang="en-US" dirty="0"/>
              <a:t> (connect) all wires</a:t>
            </a:r>
          </a:p>
          <a:p>
            <a:r>
              <a:rPr lang="en-US" b="1" dirty="0"/>
              <a:t>Placement is </a:t>
            </a:r>
            <a:r>
              <a:rPr lang="en-US" b="1" dirty="0">
                <a:solidFill>
                  <a:srgbClr val="FF0000"/>
                </a:solidFill>
              </a:rPr>
              <a:t>VERY HARD</a:t>
            </a:r>
            <a:r>
              <a:rPr lang="en-US" b="1" dirty="0"/>
              <a:t>! </a:t>
            </a:r>
          </a:p>
          <a:p>
            <a:pPr lvl="1"/>
            <a:r>
              <a:rPr lang="en-US" dirty="0"/>
              <a:t>Large designs have 10-500M cells to place!</a:t>
            </a:r>
            <a:endParaRPr lang="en-US" dirty="0">
              <a:solidFill>
                <a:srgbClr val="FF0000"/>
              </a:solidFill>
            </a:endParaRPr>
          </a:p>
          <a:p>
            <a:pPr lvl="1"/>
            <a:r>
              <a:rPr lang="en-US" dirty="0"/>
              <a:t>Bad placement </a:t>
            </a:r>
            <a:r>
              <a:rPr lang="en-US" dirty="0">
                <a:sym typeface="Wingdings"/>
              </a:rPr>
              <a:t> Much</a:t>
            </a:r>
            <a:r>
              <a:rPr lang="en-US" dirty="0"/>
              <a:t> more wire</a:t>
            </a:r>
          </a:p>
          <a:p>
            <a:pPr lvl="1"/>
            <a:r>
              <a:rPr lang="en-US" dirty="0"/>
              <a:t>More wire:  bigger, slower chip</a:t>
            </a:r>
          </a:p>
          <a:p>
            <a:pPr lvl="1"/>
            <a:r>
              <a:rPr lang="en-US" dirty="0"/>
              <a:t>If placement is </a:t>
            </a:r>
            <a:r>
              <a:rPr lang="en-US" i="1" dirty="0"/>
              <a:t>very</a:t>
            </a:r>
            <a:r>
              <a:rPr lang="en-US" dirty="0"/>
              <a:t> bad, next tool in</a:t>
            </a:r>
            <a:br>
              <a:rPr lang="en-US" dirty="0"/>
            </a:br>
            <a:r>
              <a:rPr lang="en-US" dirty="0"/>
              <a:t> the flow—the </a:t>
            </a:r>
            <a:r>
              <a:rPr lang="en-US" b="1" dirty="0">
                <a:solidFill>
                  <a:srgbClr val="800000"/>
                </a:solidFill>
              </a:rPr>
              <a:t>router</a:t>
            </a:r>
            <a:r>
              <a:rPr lang="en-US" dirty="0"/>
              <a:t>—unable to</a:t>
            </a:r>
            <a:br>
              <a:rPr lang="en-US" dirty="0"/>
            </a:br>
            <a:r>
              <a:rPr lang="en-US" dirty="0"/>
              <a:t> connect all wires, or meet timing</a:t>
            </a:r>
          </a:p>
          <a:p>
            <a:endParaRPr lang="en-US" dirty="0"/>
          </a:p>
        </p:txBody>
      </p:sp>
      <p:pic>
        <p:nvPicPr>
          <p:cNvPr id="4" name="Picture 3">
            <a:extLst>
              <a:ext uri="{FF2B5EF4-FFF2-40B4-BE49-F238E27FC236}">
                <a16:creationId xmlns:a16="http://schemas.microsoft.com/office/drawing/2014/main" id="{4AAE8E1E-EDA2-B6BE-2BF1-4DAAACB1531A}"/>
              </a:ext>
            </a:extLst>
          </p:cNvPr>
          <p:cNvPicPr>
            <a:picLocks noChangeAspect="1"/>
          </p:cNvPicPr>
          <p:nvPr/>
        </p:nvPicPr>
        <p:blipFill>
          <a:blip r:embed="rId3"/>
          <a:stretch>
            <a:fillRect/>
          </a:stretch>
        </p:blipFill>
        <p:spPr>
          <a:xfrm>
            <a:off x="8312888" y="1466848"/>
            <a:ext cx="2585626" cy="4611231"/>
          </a:xfrm>
          <a:prstGeom prst="rect">
            <a:avLst/>
          </a:prstGeom>
        </p:spPr>
      </p:pic>
      <p:cxnSp>
        <p:nvCxnSpPr>
          <p:cNvPr id="5" name="Straight Arrow Connector 4">
            <a:extLst>
              <a:ext uri="{FF2B5EF4-FFF2-40B4-BE49-F238E27FC236}">
                <a16:creationId xmlns:a16="http://schemas.microsoft.com/office/drawing/2014/main" id="{62DEA725-334A-57E4-49F9-144975C5A8CA}"/>
              </a:ext>
            </a:extLst>
          </p:cNvPr>
          <p:cNvCxnSpPr>
            <a:cxnSpLocks/>
          </p:cNvCxnSpPr>
          <p:nvPr/>
        </p:nvCxnSpPr>
        <p:spPr bwMode="auto">
          <a:xfrm flipV="1">
            <a:off x="6260841" y="4751472"/>
            <a:ext cx="2599151" cy="725597"/>
          </a:xfrm>
          <a:prstGeom prst="straightConnector1">
            <a:avLst/>
          </a:prstGeom>
          <a:solidFill>
            <a:schemeClr val="accent1"/>
          </a:solidFill>
          <a:ln w="38100" cap="flat" cmpd="sng" algn="ctr">
            <a:solidFill>
              <a:schemeClr val="tx1">
                <a:lumMod val="50000"/>
                <a:lumOff val="50000"/>
              </a:schemeClr>
            </a:solidFill>
            <a:prstDash val="solid"/>
            <a:round/>
            <a:headEnd type="oval" w="med" len="med"/>
            <a:tailEnd type="triangle"/>
          </a:ln>
          <a:effectLst/>
        </p:spPr>
      </p:cxnSp>
      <p:cxnSp>
        <p:nvCxnSpPr>
          <p:cNvPr id="6" name="Straight Arrow Connector 5">
            <a:extLst>
              <a:ext uri="{FF2B5EF4-FFF2-40B4-BE49-F238E27FC236}">
                <a16:creationId xmlns:a16="http://schemas.microsoft.com/office/drawing/2014/main" id="{CB152C9F-3BF9-488C-BCFF-C44F0D58B264}"/>
              </a:ext>
            </a:extLst>
          </p:cNvPr>
          <p:cNvCxnSpPr>
            <a:cxnSpLocks/>
          </p:cNvCxnSpPr>
          <p:nvPr/>
        </p:nvCxnSpPr>
        <p:spPr bwMode="auto">
          <a:xfrm>
            <a:off x="5410200" y="1741714"/>
            <a:ext cx="3450993" cy="972327"/>
          </a:xfrm>
          <a:prstGeom prst="straightConnector1">
            <a:avLst/>
          </a:prstGeom>
          <a:solidFill>
            <a:schemeClr val="accent1"/>
          </a:solidFill>
          <a:ln w="38100" cap="flat" cmpd="sng" algn="ctr">
            <a:solidFill>
              <a:srgbClr val="0B4B8E"/>
            </a:solidFill>
            <a:prstDash val="solid"/>
            <a:round/>
            <a:headEnd type="oval" w="med" len="med"/>
            <a:tailEnd type="triangle"/>
          </a:ln>
          <a:effectLst/>
        </p:spPr>
      </p:cxnSp>
    </p:spTree>
    <p:extLst>
      <p:ext uri="{BB962C8B-B14F-4D97-AF65-F5344CB8AC3E}">
        <p14:creationId xmlns:p14="http://schemas.microsoft.com/office/powerpoint/2010/main" val="14944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4097-8EFB-F444-4CC5-ACCC96CD2470}"/>
              </a:ext>
            </a:extLst>
          </p:cNvPr>
          <p:cNvSpPr>
            <a:spLocks noGrp="1"/>
          </p:cNvSpPr>
          <p:nvPr>
            <p:ph type="title"/>
          </p:nvPr>
        </p:nvSpPr>
        <p:spPr/>
        <p:txBody>
          <a:bodyPr/>
          <a:lstStyle/>
          <a:p>
            <a:r>
              <a:rPr lang="en-US" dirty="0"/>
              <a:t>Analogy to City Planning</a:t>
            </a:r>
          </a:p>
        </p:txBody>
      </p:sp>
      <p:sp>
        <p:nvSpPr>
          <p:cNvPr id="3" name="Content Placeholder 2">
            <a:extLst>
              <a:ext uri="{FF2B5EF4-FFF2-40B4-BE49-F238E27FC236}">
                <a16:creationId xmlns:a16="http://schemas.microsoft.com/office/drawing/2014/main" id="{6CA14A2D-7A00-8F8C-4930-A9C2332181B7}"/>
              </a:ext>
            </a:extLst>
          </p:cNvPr>
          <p:cNvSpPr>
            <a:spLocks noGrp="1"/>
          </p:cNvSpPr>
          <p:nvPr>
            <p:ph idx="1"/>
          </p:nvPr>
        </p:nvSpPr>
        <p:spPr/>
        <p:txBody>
          <a:bodyPr/>
          <a:lstStyle/>
          <a:p>
            <a:r>
              <a:rPr lang="en-US" dirty="0"/>
              <a:t>How to plan a city for 5-10M+ people?</a:t>
            </a:r>
          </a:p>
        </p:txBody>
      </p:sp>
      <p:pic>
        <p:nvPicPr>
          <p:cNvPr id="18436" name="Picture 4" descr="Planning and Zoning | City of Davis, CA">
            <a:extLst>
              <a:ext uri="{FF2B5EF4-FFF2-40B4-BE49-F238E27FC236}">
                <a16:creationId xmlns:a16="http://schemas.microsoft.com/office/drawing/2014/main" id="{F8234D7C-6089-CDBA-6ACE-37476D520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111771"/>
            <a:ext cx="7495721" cy="426521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New Map Template Provides Fast Access to Web Maps | ArcNews">
            <a:extLst>
              <a:ext uri="{FF2B5EF4-FFF2-40B4-BE49-F238E27FC236}">
                <a16:creationId xmlns:a16="http://schemas.microsoft.com/office/drawing/2014/main" id="{04593FD3-7676-FD3D-0A65-C770F8209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092" y="1503247"/>
            <a:ext cx="3240217" cy="231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902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1024-D686-B157-B521-396A3CD76A18}"/>
              </a:ext>
            </a:extLst>
          </p:cNvPr>
          <p:cNvSpPr>
            <a:spLocks noGrp="1"/>
          </p:cNvSpPr>
          <p:nvPr>
            <p:ph type="title"/>
          </p:nvPr>
        </p:nvSpPr>
        <p:spPr/>
        <p:txBody>
          <a:bodyPr/>
          <a:lstStyle/>
          <a:p>
            <a:r>
              <a:rPr lang="en-US" dirty="0"/>
              <a:t>Requirement for Placement</a:t>
            </a:r>
          </a:p>
        </p:txBody>
      </p:sp>
      <p:sp>
        <p:nvSpPr>
          <p:cNvPr id="3" name="Content Placeholder 2">
            <a:extLst>
              <a:ext uri="{FF2B5EF4-FFF2-40B4-BE49-F238E27FC236}">
                <a16:creationId xmlns:a16="http://schemas.microsoft.com/office/drawing/2014/main" id="{CC3E2C7A-A983-6B5F-B624-18FB61EC32C0}"/>
              </a:ext>
            </a:extLst>
          </p:cNvPr>
          <p:cNvSpPr>
            <a:spLocks noGrp="1"/>
          </p:cNvSpPr>
          <p:nvPr>
            <p:ph idx="1"/>
          </p:nvPr>
        </p:nvSpPr>
        <p:spPr/>
        <p:txBody>
          <a:bodyPr>
            <a:normAutofit/>
          </a:bodyPr>
          <a:lstStyle/>
          <a:p>
            <a:r>
              <a:rPr lang="en-US" altLang="zh-TW" b="1" dirty="0"/>
              <a:t>Must handle </a:t>
            </a:r>
            <a:r>
              <a:rPr lang="en-US" altLang="zh-TW" b="1" dirty="0">
                <a:solidFill>
                  <a:srgbClr val="FF0000"/>
                </a:solidFill>
              </a:rPr>
              <a:t>10-100M</a:t>
            </a:r>
            <a:r>
              <a:rPr lang="en-US" altLang="zh-TW" b="1" dirty="0"/>
              <a:t> cells, </a:t>
            </a:r>
            <a:r>
              <a:rPr lang="en-US" altLang="zh-TW" b="1" dirty="0">
                <a:solidFill>
                  <a:srgbClr val="FF0000"/>
                </a:solidFill>
              </a:rPr>
              <a:t>1000s</a:t>
            </a:r>
            <a:r>
              <a:rPr lang="en-US" altLang="zh-TW" b="1" dirty="0">
                <a:solidFill>
                  <a:schemeClr val="accent2"/>
                </a:solidFill>
              </a:rPr>
              <a:t> </a:t>
            </a:r>
            <a:r>
              <a:rPr lang="en-US" altLang="zh-TW" b="1" dirty="0"/>
              <a:t>macros  </a:t>
            </a:r>
          </a:p>
          <a:p>
            <a:pPr lvl="1"/>
            <a:r>
              <a:rPr lang="en-US" altLang="zh-TW" i="1" dirty="0"/>
              <a:t>64 bits + near-linear asymptotic complexity</a:t>
            </a:r>
          </a:p>
          <a:p>
            <a:r>
              <a:rPr lang="en-US" altLang="zh-TW" b="1" dirty="0"/>
              <a:t>Accept fixed ports/pads/pins + fixed cells</a:t>
            </a:r>
          </a:p>
          <a:p>
            <a:r>
              <a:rPr lang="en-US" altLang="zh-TW" b="1" dirty="0"/>
              <a:t>Place macros, esp. with var. aspect ratios</a:t>
            </a:r>
          </a:p>
          <a:p>
            <a:pPr lvl="1"/>
            <a:r>
              <a:rPr lang="en-US" altLang="zh-TW" dirty="0"/>
              <a:t>Non-trivial heights and widths (ex: height=2rows)</a:t>
            </a:r>
          </a:p>
          <a:p>
            <a:r>
              <a:rPr lang="en-US" altLang="zh-TW" b="1" dirty="0"/>
              <a:t>Honor targets and limits for net length</a:t>
            </a:r>
          </a:p>
          <a:p>
            <a:r>
              <a:rPr lang="en-US" altLang="zh-TW" b="1" dirty="0"/>
              <a:t>Respect floorplan constraints</a:t>
            </a:r>
          </a:p>
          <a:p>
            <a:r>
              <a:rPr lang="en-US" altLang="zh-TW" b="1" dirty="0"/>
              <a:t>Handle a wide range of placement densities </a:t>
            </a:r>
          </a:p>
          <a:p>
            <a:pPr lvl="1"/>
            <a:r>
              <a:rPr lang="en-US" altLang="zh-TW" dirty="0"/>
              <a:t>From &lt;25% to 100% occupied</a:t>
            </a:r>
            <a:endParaRPr lang="zh-TW" altLang="en-US" dirty="0"/>
          </a:p>
          <a:p>
            <a:endParaRPr lang="en-US" dirty="0"/>
          </a:p>
        </p:txBody>
      </p:sp>
    </p:spTree>
    <p:extLst>
      <p:ext uri="{BB962C8B-B14F-4D97-AF65-F5344CB8AC3E}">
        <p14:creationId xmlns:p14="http://schemas.microsoft.com/office/powerpoint/2010/main" val="836281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1024-D686-B157-B521-396A3CD76A18}"/>
              </a:ext>
            </a:extLst>
          </p:cNvPr>
          <p:cNvSpPr>
            <a:spLocks noGrp="1"/>
          </p:cNvSpPr>
          <p:nvPr>
            <p:ph type="title"/>
          </p:nvPr>
        </p:nvSpPr>
        <p:spPr/>
        <p:txBody>
          <a:bodyPr/>
          <a:lstStyle/>
          <a:p>
            <a:r>
              <a:rPr lang="en-US" dirty="0"/>
              <a:t>Requirement for Placement  (cont’d)</a:t>
            </a:r>
          </a:p>
        </p:txBody>
      </p:sp>
      <p:sp>
        <p:nvSpPr>
          <p:cNvPr id="3" name="Content Placeholder 2">
            <a:extLst>
              <a:ext uri="{FF2B5EF4-FFF2-40B4-BE49-F238E27FC236}">
                <a16:creationId xmlns:a16="http://schemas.microsoft.com/office/drawing/2014/main" id="{CC3E2C7A-A983-6B5F-B624-18FB61EC32C0}"/>
              </a:ext>
            </a:extLst>
          </p:cNvPr>
          <p:cNvSpPr>
            <a:spLocks noGrp="1"/>
          </p:cNvSpPr>
          <p:nvPr>
            <p:ph idx="1"/>
          </p:nvPr>
        </p:nvSpPr>
        <p:spPr/>
        <p:txBody>
          <a:bodyPr>
            <a:normAutofit/>
          </a:bodyPr>
          <a:lstStyle/>
          <a:p>
            <a:r>
              <a:rPr lang="en-US" altLang="zh-TW" b="1" dirty="0"/>
              <a:t>Add / delete filler cells and </a:t>
            </a:r>
            <a:r>
              <a:rPr lang="en-US" altLang="zh-TW" b="1" dirty="0" err="1"/>
              <a:t>Nwell</a:t>
            </a:r>
            <a:r>
              <a:rPr lang="en-US" altLang="zh-TW" b="1" dirty="0"/>
              <a:t> contacts</a:t>
            </a:r>
          </a:p>
          <a:p>
            <a:r>
              <a:rPr lang="en-US" altLang="zh-TW" b="1" dirty="0"/>
              <a:t>Ignore clock connections </a:t>
            </a:r>
          </a:p>
          <a:p>
            <a:r>
              <a:rPr lang="en-US" altLang="zh-TW" b="1" dirty="0"/>
              <a:t>ECO (Engineering Change Order) placement </a:t>
            </a:r>
          </a:p>
          <a:p>
            <a:pPr lvl="1"/>
            <a:r>
              <a:rPr lang="en-US" altLang="zh-TW" dirty="0"/>
              <a:t>Fix overlaps after logic restructuring</a:t>
            </a:r>
          </a:p>
          <a:p>
            <a:pPr lvl="1"/>
            <a:r>
              <a:rPr lang="en-US" altLang="zh-TW" dirty="0"/>
              <a:t>Place a small number of unplaced blocks</a:t>
            </a:r>
          </a:p>
          <a:p>
            <a:r>
              <a:rPr lang="en-US" altLang="zh-TW" b="1" dirty="0"/>
              <a:t>Datapath planning services </a:t>
            </a:r>
          </a:p>
          <a:p>
            <a:pPr lvl="1"/>
            <a:r>
              <a:rPr lang="en-US" altLang="zh-TW" dirty="0"/>
              <a:t>Ex: many-core processor units</a:t>
            </a:r>
          </a:p>
          <a:p>
            <a:r>
              <a:rPr lang="en-US" altLang="zh-TW" b="1" dirty="0"/>
              <a:t>Provide dialog services to enable cooperation across tools</a:t>
            </a:r>
          </a:p>
          <a:p>
            <a:pPr lvl="1"/>
            <a:r>
              <a:rPr lang="en-US" altLang="zh-TW" dirty="0"/>
              <a:t>Ex: between placement and synthesis</a:t>
            </a:r>
            <a:endParaRPr lang="zh-TW" altLang="en-US" dirty="0"/>
          </a:p>
        </p:txBody>
      </p:sp>
    </p:spTree>
    <p:extLst>
      <p:ext uri="{BB962C8B-B14F-4D97-AF65-F5344CB8AC3E}">
        <p14:creationId xmlns:p14="http://schemas.microsoft.com/office/powerpoint/2010/main" val="1975079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6548</TotalTime>
  <Words>4529</Words>
  <Application>Microsoft Macintosh PowerPoint</Application>
  <PresentationFormat>Widescreen</PresentationFormat>
  <Paragraphs>553</Paragraphs>
  <Slides>41</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Trade Gothic LT Std Cn</vt:lpstr>
      <vt:lpstr>Arial</vt:lpstr>
      <vt:lpstr>Calibri</vt:lpstr>
      <vt:lpstr>Calibri Light</vt:lpstr>
      <vt:lpstr>Monotype Sorts</vt:lpstr>
      <vt:lpstr>Times New Roman</vt:lpstr>
      <vt:lpstr>Office Theme</vt:lpstr>
      <vt:lpstr>Lecture 11: Placement – I </vt:lpstr>
      <vt:lpstr>Please Try to Attend Friday’s Seminar!</vt:lpstr>
      <vt:lpstr>Physical Design Flow</vt:lpstr>
      <vt:lpstr>Placement</vt:lpstr>
      <vt:lpstr>Example</vt:lpstr>
      <vt:lpstr>Placement Problem</vt:lpstr>
      <vt:lpstr>Analogy to City Planning</vt:lpstr>
      <vt:lpstr>Requirement for Placement</vt:lpstr>
      <vt:lpstr>Requirement for Placement  (cont’d)</vt:lpstr>
      <vt:lpstr>Importance of Placement</vt:lpstr>
      <vt:lpstr>Industry-Academia Collaboration</vt:lpstr>
      <vt:lpstr>Placement for Different Design Styles</vt:lpstr>
      <vt:lpstr>Placement in Machine Learning</vt:lpstr>
      <vt:lpstr>Placement Footprints</vt:lpstr>
      <vt:lpstr>Placement Footprints (cont’d)</vt:lpstr>
      <vt:lpstr>Placement Footprints</vt:lpstr>
      <vt:lpstr>Commercial Tools</vt:lpstr>
      <vt:lpstr>Placement is VERY HARD</vt:lpstr>
      <vt:lpstr>Let’s Start with a Simple Placer</vt:lpstr>
      <vt:lpstr>Objective of a Placer</vt:lpstr>
      <vt:lpstr>Placement Terminology</vt:lpstr>
      <vt:lpstr>Wirelength Estimation</vt:lpstr>
      <vt:lpstr>Half-perimeter Wirelength (HPWL)</vt:lpstr>
      <vt:lpstr>About HPWL</vt:lpstr>
      <vt:lpstr>About HPWL (cont’d)</vt:lpstr>
      <vt:lpstr>How would You Solve Placement?</vt:lpstr>
      <vt:lpstr>A Simple Iterative Placer</vt:lpstr>
      <vt:lpstr>A Simple Iterative Placer: Pseudocode</vt:lpstr>
      <vt:lpstr>Computing ΔL Efficiently (Incrementally)</vt:lpstr>
      <vt:lpstr>How does this Simple Placer Work?</vt:lpstr>
      <vt:lpstr>Takeaways for the Simple Placer</vt:lpstr>
      <vt:lpstr>Problem of the Simple Placer?</vt:lpstr>
      <vt:lpstr>Downhill and Uphill Movement</vt:lpstr>
      <vt:lpstr>Simulated Annealing (SA)-based Placer</vt:lpstr>
      <vt:lpstr>Neighboring Solutions</vt:lpstr>
      <vt:lpstr>Move Selection Strategy</vt:lpstr>
      <vt:lpstr>Move Restriction</vt:lpstr>
      <vt:lpstr>How does an SA-based Placer Work?</vt:lpstr>
      <vt:lpstr>Problem of SA-based Placer</vt:lpstr>
      <vt:lpstr>A Famous SA-based Placer: TimberWolf</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1947</cp:revision>
  <dcterms:created xsi:type="dcterms:W3CDTF">2021-01-05T18:50:35Z</dcterms:created>
  <dcterms:modified xsi:type="dcterms:W3CDTF">2022-10-05T20:45:24Z</dcterms:modified>
</cp:coreProperties>
</file>